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4" r:id="rId1"/>
  </p:sldMasterIdLst>
  <p:sldIdLst>
    <p:sldId id="256" r:id="rId2"/>
    <p:sldId id="257" r:id="rId3"/>
    <p:sldId id="258" r:id="rId4"/>
    <p:sldId id="259" r:id="rId5"/>
    <p:sldId id="268" r:id="rId6"/>
    <p:sldId id="260" r:id="rId7"/>
    <p:sldId id="261" r:id="rId8"/>
    <p:sldId id="262" r:id="rId9"/>
    <p:sldId id="263" r:id="rId10"/>
    <p:sldId id="270" r:id="rId11"/>
    <p:sldId id="264" r:id="rId12"/>
    <p:sldId id="265" r:id="rId13"/>
    <p:sldId id="269" r:id="rId14"/>
    <p:sldId id="266" r:id="rId15"/>
    <p:sldId id="267"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0" d="100"/>
          <a:sy n="120" d="100"/>
        </p:scale>
        <p:origin x="-131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AE2C4F-3D82-0546-B842-51ABE11BB2EF}"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extLst>
      <p:ext uri="{BB962C8B-B14F-4D97-AF65-F5344CB8AC3E}">
        <p14:creationId xmlns:p14="http://schemas.microsoft.com/office/powerpoint/2010/main" val="4057371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AE2C4F-3D82-0546-B842-51ABE11BB2EF}"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1351280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AE2C4F-3D82-0546-B842-51ABE11BB2EF}"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290371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AE2C4F-3D82-0546-B842-51ABE11BB2EF}"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352072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AE2C4F-3D82-0546-B842-51ABE11BB2EF}"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753259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AE2C4F-3D82-0546-B842-51ABE11BB2EF}"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475268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AE2C4F-3D82-0546-B842-51ABE11BB2EF}" type="datetimeFigureOut">
              <a:rPr lang="en-US" smtClean="0"/>
              <a:t>10/16/18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1419606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AE2C4F-3D82-0546-B842-51ABE11BB2EF}" type="datetimeFigureOut">
              <a:rPr lang="en-US" smtClean="0"/>
              <a:t>10/16/18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96181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E2C4F-3D82-0546-B842-51ABE11BB2EF}" type="datetimeFigureOut">
              <a:rPr lang="en-US" smtClean="0"/>
              <a:t>10/16/18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2654970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AE2C4F-3D82-0546-B842-51ABE11BB2EF}"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724465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AE2C4F-3D82-0546-B842-51ABE11BB2EF}"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962DD-D89B-D642-94F2-F30641B6280F}" type="slidenum">
              <a:rPr lang="en-US" smtClean="0"/>
              <a:t>‹#›</a:t>
            </a:fld>
            <a:endParaRPr lang="en-US"/>
          </a:p>
        </p:txBody>
      </p:sp>
    </p:spTree>
    <p:extLst>
      <p:ext uri="{BB962C8B-B14F-4D97-AF65-F5344CB8AC3E}">
        <p14:creationId xmlns:p14="http://schemas.microsoft.com/office/powerpoint/2010/main" val="6106302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E2C4F-3D82-0546-B842-51ABE11BB2EF}" type="datetimeFigureOut">
              <a:rPr lang="en-US" smtClean="0"/>
              <a:t>10/16/18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962DD-D89B-D642-94F2-F30641B6280F}" type="slidenum">
              <a:rPr lang="en-US" smtClean="0"/>
              <a:t>‹#›</a:t>
            </a:fld>
            <a:endParaRPr lang="en-US"/>
          </a:p>
        </p:txBody>
      </p:sp>
    </p:spTree>
    <p:extLst>
      <p:ext uri="{BB962C8B-B14F-4D97-AF65-F5344CB8AC3E}">
        <p14:creationId xmlns:p14="http://schemas.microsoft.com/office/powerpoint/2010/main" val="2406064599"/>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usfmaigida.com.n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3957"/>
            <a:ext cx="7772400" cy="1324377"/>
          </a:xfrm>
        </p:spPr>
        <p:txBody>
          <a:bodyPr>
            <a:noAutofit/>
          </a:bodyPr>
          <a:lstStyle/>
          <a:p>
            <a:r>
              <a:rPr lang="en-GB" sz="2000" b="1" dirty="0" smtClean="0"/>
              <a:t>2018   CODAPNU CONFERENCE AND TRAINING WORKSHOP</a:t>
            </a:r>
            <a:r>
              <a:rPr lang="en-US" sz="2000" dirty="0" smtClean="0"/>
              <a:t/>
            </a:r>
            <a:br>
              <a:rPr lang="en-US" sz="2000" dirty="0" smtClean="0"/>
            </a:br>
            <a:r>
              <a:rPr lang="en-GB" sz="2000" b="1" dirty="0" smtClean="0"/>
              <a:t>NATIONAL UNIVERSITIES COMMISSION, (NUC) ABUJA</a:t>
            </a:r>
            <a:endParaRPr lang="en-US" sz="2000" dirty="0"/>
          </a:p>
        </p:txBody>
      </p:sp>
      <p:sp>
        <p:nvSpPr>
          <p:cNvPr id="3" name="Subtitle 2"/>
          <p:cNvSpPr>
            <a:spLocks noGrp="1"/>
          </p:cNvSpPr>
          <p:nvPr>
            <p:ph type="subTitle" idx="1"/>
          </p:nvPr>
        </p:nvSpPr>
        <p:spPr>
          <a:xfrm>
            <a:off x="1005417" y="1628334"/>
            <a:ext cx="6766983" cy="4010466"/>
          </a:xfrm>
        </p:spPr>
        <p:txBody>
          <a:bodyPr>
            <a:normAutofit fontScale="70000" lnSpcReduction="20000"/>
          </a:bodyPr>
          <a:lstStyle/>
          <a:p>
            <a:pPr algn="l"/>
            <a:endParaRPr lang="en-GB" b="1" dirty="0" smtClean="0">
              <a:solidFill>
                <a:schemeClr val="tx1"/>
              </a:solidFill>
            </a:endParaRPr>
          </a:p>
          <a:p>
            <a:pPr algn="ctr"/>
            <a:r>
              <a:rPr lang="en-GB" b="1" dirty="0" smtClean="0">
                <a:solidFill>
                  <a:schemeClr val="tx1"/>
                </a:solidFill>
              </a:rPr>
              <a:t>ENSURING </a:t>
            </a:r>
            <a:r>
              <a:rPr lang="en-GB" b="1" dirty="0">
                <a:solidFill>
                  <a:schemeClr val="tx1"/>
                </a:solidFill>
              </a:rPr>
              <a:t>QUALITY AND BEST PRACTICESIN HIGHER </a:t>
            </a:r>
            <a:r>
              <a:rPr lang="en-GB" b="1" dirty="0" smtClean="0">
                <a:solidFill>
                  <a:schemeClr val="tx1"/>
                </a:solidFill>
              </a:rPr>
              <a:t>EDUCATION:THE </a:t>
            </a:r>
            <a:r>
              <a:rPr lang="en-GB" b="1" dirty="0">
                <a:solidFill>
                  <a:schemeClr val="tx1"/>
                </a:solidFill>
              </a:rPr>
              <a:t>ROLE OF ACADEMIC PLANNING</a:t>
            </a:r>
            <a:endParaRPr lang="en-US" dirty="0">
              <a:solidFill>
                <a:schemeClr val="tx1"/>
              </a:solidFill>
            </a:endParaRPr>
          </a:p>
          <a:p>
            <a:pPr algn="ctr"/>
            <a:endParaRPr lang="en-US" dirty="0">
              <a:solidFill>
                <a:schemeClr val="tx1"/>
              </a:solidFill>
            </a:endParaRPr>
          </a:p>
          <a:p>
            <a:pPr algn="ctr"/>
            <a:r>
              <a:rPr lang="en-GB" b="1" dirty="0">
                <a:solidFill>
                  <a:schemeClr val="tx1"/>
                </a:solidFill>
              </a:rPr>
              <a:t>ACADEMIC PLANNING IN THE 21</a:t>
            </a:r>
            <a:r>
              <a:rPr lang="en-GB" b="1" baseline="30000" dirty="0">
                <a:solidFill>
                  <a:schemeClr val="tx1"/>
                </a:solidFill>
              </a:rPr>
              <a:t>ST</a:t>
            </a:r>
            <a:r>
              <a:rPr lang="en-GB" b="1" dirty="0">
                <a:solidFill>
                  <a:schemeClr val="tx1"/>
                </a:solidFill>
              </a:rPr>
              <a:t> CENTURY:</a:t>
            </a:r>
            <a:endParaRPr lang="en-US" dirty="0">
              <a:solidFill>
                <a:schemeClr val="tx1"/>
              </a:solidFill>
            </a:endParaRPr>
          </a:p>
          <a:p>
            <a:pPr algn="ctr"/>
            <a:r>
              <a:rPr lang="en-GB" b="1" dirty="0">
                <a:solidFill>
                  <a:schemeClr val="tx1"/>
                </a:solidFill>
              </a:rPr>
              <a:t>ISSUES AND THE WAY </a:t>
            </a:r>
            <a:r>
              <a:rPr lang="en-GB" b="1" dirty="0" smtClean="0">
                <a:solidFill>
                  <a:schemeClr val="tx1"/>
                </a:solidFill>
              </a:rPr>
              <a:t>FORWARD</a:t>
            </a:r>
            <a:endParaRPr lang="en-US" dirty="0">
              <a:solidFill>
                <a:schemeClr val="tx1"/>
              </a:solidFill>
            </a:endParaRPr>
          </a:p>
          <a:p>
            <a:pPr algn="ctr"/>
            <a:r>
              <a:rPr lang="en-GB" b="1" dirty="0" smtClean="0">
                <a:solidFill>
                  <a:schemeClr val="tx1"/>
                </a:solidFill>
              </a:rPr>
              <a:t>By</a:t>
            </a:r>
            <a:endParaRPr lang="en-US" dirty="0">
              <a:solidFill>
                <a:schemeClr val="tx1"/>
              </a:solidFill>
            </a:endParaRPr>
          </a:p>
          <a:p>
            <a:pPr algn="ctr"/>
            <a:r>
              <a:rPr lang="en-GB" b="1" dirty="0" smtClean="0">
                <a:solidFill>
                  <a:schemeClr val="tx1"/>
                </a:solidFill>
              </a:rPr>
              <a:t>Akin </a:t>
            </a:r>
            <a:r>
              <a:rPr lang="en-GB" b="1" dirty="0">
                <a:solidFill>
                  <a:schemeClr val="tx1"/>
                </a:solidFill>
              </a:rPr>
              <a:t>Adeoye, PhD</a:t>
            </a:r>
            <a:endParaRPr lang="en-US" dirty="0">
              <a:solidFill>
                <a:schemeClr val="tx1"/>
              </a:solidFill>
            </a:endParaRPr>
          </a:p>
          <a:p>
            <a:pPr algn="ctr"/>
            <a:r>
              <a:rPr lang="en-GB" b="1" dirty="0">
                <a:solidFill>
                  <a:schemeClr val="tx1"/>
                </a:solidFill>
              </a:rPr>
              <a:t>Bells University of Technology,</a:t>
            </a:r>
            <a:endParaRPr lang="en-US" dirty="0">
              <a:solidFill>
                <a:schemeClr val="tx1"/>
              </a:solidFill>
            </a:endParaRPr>
          </a:p>
          <a:p>
            <a:pPr algn="ctr"/>
            <a:r>
              <a:rPr lang="en-GB" b="1" dirty="0">
                <a:solidFill>
                  <a:schemeClr val="tx1"/>
                </a:solidFill>
              </a:rPr>
              <a:t>Ota</a:t>
            </a:r>
            <a:endParaRPr lang="en-US" dirty="0">
              <a:solidFill>
                <a:schemeClr val="tx1"/>
              </a:solidFill>
            </a:endParaRPr>
          </a:p>
          <a:p>
            <a:pPr algn="ctr"/>
            <a:r>
              <a:rPr lang="en-GB" b="1" dirty="0">
                <a:solidFill>
                  <a:schemeClr val="tx1"/>
                </a:solidFill>
              </a:rPr>
              <a:t> </a:t>
            </a:r>
            <a:endParaRPr lang="en-US" dirty="0">
              <a:solidFill>
                <a:schemeClr val="tx1"/>
              </a:solidFill>
            </a:endParaRPr>
          </a:p>
          <a:p>
            <a:pPr algn="ctr"/>
            <a:r>
              <a:rPr lang="en-GB" b="1" dirty="0">
                <a:solidFill>
                  <a:schemeClr val="tx1"/>
                </a:solidFill>
              </a:rPr>
              <a:t> </a:t>
            </a:r>
            <a:r>
              <a:rPr lang="en-GB" b="1" dirty="0" smtClean="0">
                <a:solidFill>
                  <a:schemeClr val="tx1"/>
                </a:solidFill>
              </a:rPr>
              <a:t>15</a:t>
            </a:r>
            <a:r>
              <a:rPr lang="en-GB" b="1" baseline="30000" dirty="0" smtClean="0">
                <a:solidFill>
                  <a:schemeClr val="tx1"/>
                </a:solidFill>
              </a:rPr>
              <a:t>TH</a:t>
            </a:r>
            <a:r>
              <a:rPr lang="en-GB" b="1" dirty="0" smtClean="0">
                <a:solidFill>
                  <a:schemeClr val="tx1"/>
                </a:solidFill>
              </a:rPr>
              <a:t> </a:t>
            </a:r>
            <a:r>
              <a:rPr lang="en-GB" b="1" dirty="0">
                <a:solidFill>
                  <a:schemeClr val="tx1"/>
                </a:solidFill>
              </a:rPr>
              <a:t>October 2018</a:t>
            </a:r>
            <a:endParaRPr lang="en-US" dirty="0">
              <a:solidFill>
                <a:schemeClr val="tx1"/>
              </a:solidFill>
            </a:endParaRPr>
          </a:p>
          <a:p>
            <a:endParaRPr lang="en-US" dirty="0"/>
          </a:p>
          <a:p>
            <a:endParaRPr lang="en-US" dirty="0"/>
          </a:p>
        </p:txBody>
      </p:sp>
    </p:spTree>
    <p:extLst>
      <p:ext uri="{BB962C8B-B14F-4D97-AF65-F5344CB8AC3E}">
        <p14:creationId xmlns:p14="http://schemas.microsoft.com/office/powerpoint/2010/main" val="2884148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7945"/>
          </a:xfrm>
        </p:spPr>
        <p:txBody>
          <a:bodyPr>
            <a:normAutofit fontScale="90000"/>
          </a:bodyPr>
          <a:lstStyle/>
          <a:p>
            <a:pPr algn="l"/>
            <a:r>
              <a:rPr lang="en-US" dirty="0" smtClean="0"/>
              <a:t>Cont’d </a:t>
            </a:r>
            <a:endParaRPr lang="en-US" dirty="0"/>
          </a:p>
        </p:txBody>
      </p:sp>
      <p:sp>
        <p:nvSpPr>
          <p:cNvPr id="3" name="Content Placeholder 2"/>
          <p:cNvSpPr>
            <a:spLocks noGrp="1"/>
          </p:cNvSpPr>
          <p:nvPr>
            <p:ph idx="1"/>
          </p:nvPr>
        </p:nvSpPr>
        <p:spPr>
          <a:xfrm>
            <a:off x="457200" y="772584"/>
            <a:ext cx="8229600" cy="5353580"/>
          </a:xfrm>
        </p:spPr>
        <p:txBody>
          <a:bodyPr>
            <a:normAutofit fontScale="25000" lnSpcReduction="20000"/>
          </a:bodyPr>
          <a:lstStyle/>
          <a:p>
            <a:pPr marL="0" indent="0">
              <a:buNone/>
            </a:pPr>
            <a:r>
              <a:rPr lang="en-GB" sz="7400" dirty="0" smtClean="0"/>
              <a:t>The Administration   and Manpower Development for Academic Planning Unit</a:t>
            </a:r>
            <a:endParaRPr lang="en-US" sz="7400" dirty="0" smtClean="0"/>
          </a:p>
          <a:p>
            <a:pPr marL="0" indent="0">
              <a:buNone/>
            </a:pPr>
            <a:r>
              <a:rPr lang="en-GB" sz="7400" dirty="0" smtClean="0"/>
              <a:t>P</a:t>
            </a:r>
            <a:r>
              <a:rPr lang="en-GB" sz="7400" dirty="0" smtClean="0"/>
              <a:t>ractice in many Universities is to second high-ranking Academics to the Academic Planning Unit. This is good but often leads to high level turnover of DAP’s with attendant effect on Academic Planning Functions and continuity of Academic planning programs. </a:t>
            </a:r>
            <a:endParaRPr lang="en-US" sz="7400" dirty="0" smtClean="0"/>
          </a:p>
          <a:p>
            <a:r>
              <a:rPr lang="en-US" sz="7400" dirty="0" smtClean="0"/>
              <a:t>Summary of major emerging issues of concern the issues are crosscutting and have been classified into two groups, the Familiar and the Unfamiliar Emerging issues.</a:t>
            </a:r>
          </a:p>
          <a:p>
            <a:pPr lvl="0"/>
            <a:r>
              <a:rPr lang="en-US" sz="7400" dirty="0" smtClean="0"/>
              <a:t>Familiar Issues </a:t>
            </a:r>
          </a:p>
          <a:p>
            <a:pPr lvl="0"/>
            <a:r>
              <a:rPr lang="en-US" sz="7400" dirty="0" smtClean="0"/>
              <a:t>Academic Planning Process. This is constantly faced with pressures. Academic planning is basically reduced to focusing solely on Accreditation and Resource Verification Exercises to the neglect of other academic planning functions.  </a:t>
            </a:r>
          </a:p>
          <a:p>
            <a:pPr lvl="0"/>
            <a:r>
              <a:rPr lang="en-US" sz="7400" dirty="0" smtClean="0"/>
              <a:t>Inadequate funding of University Education This may be due to untimely provision of adequate funding for University Education</a:t>
            </a:r>
          </a:p>
          <a:p>
            <a:pPr lvl="0"/>
            <a:r>
              <a:rPr lang="en-US" sz="7400" dirty="0" smtClean="0"/>
              <a:t>Carrying capacity and pressure to  expand Access to University education.</a:t>
            </a:r>
          </a:p>
          <a:p>
            <a:pPr lvl="0"/>
            <a:r>
              <a:rPr lang="en-US" sz="7400" dirty="0" smtClean="0"/>
              <a:t>Leadership of the Academic Planning Unit frequent changes in the leadership of the unit which </a:t>
            </a:r>
            <a:r>
              <a:rPr lang="en-US" sz="7400" dirty="0" err="1" smtClean="0"/>
              <a:t>atimes</a:t>
            </a:r>
            <a:r>
              <a:rPr lang="en-US" sz="7400" dirty="0" smtClean="0"/>
              <a:t> lead on to lack of continuity </a:t>
            </a:r>
          </a:p>
          <a:p>
            <a:pPr lvl="0"/>
            <a:r>
              <a:rPr lang="en-US" sz="7400" dirty="0" smtClean="0"/>
              <a:t>Increase in University population and introduction of </a:t>
            </a:r>
            <a:r>
              <a:rPr lang="en-US" sz="7400" dirty="0" err="1" smtClean="0"/>
              <a:t>novelle</a:t>
            </a:r>
            <a:r>
              <a:rPr lang="en-US" sz="7400" dirty="0" smtClean="0"/>
              <a:t> degree programs with the attendant pressure on Academic Planning Unit on data gathering and dissemination to other units of the university and the National Universities Commission </a:t>
            </a:r>
          </a:p>
          <a:p>
            <a:pPr lvl="0"/>
            <a:r>
              <a:rPr lang="en-US" sz="7400" dirty="0" smtClean="0"/>
              <a:t>Political factors, the issue here is coping with uncertainties that can not be predicted or controlled like prolonged strikes with incalculable damage to the academic calendar  </a:t>
            </a:r>
          </a:p>
          <a:p>
            <a:endParaRPr lang="en-US" dirty="0"/>
          </a:p>
        </p:txBody>
      </p:sp>
    </p:spTree>
    <p:extLst>
      <p:ext uri="{BB962C8B-B14F-4D97-AF65-F5344CB8AC3E}">
        <p14:creationId xmlns:p14="http://schemas.microsoft.com/office/powerpoint/2010/main" val="2791485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2029"/>
          </a:xfrm>
        </p:spPr>
        <p:txBody>
          <a:bodyPr>
            <a:normAutofit fontScale="90000"/>
          </a:bodyPr>
          <a:lstStyle/>
          <a:p>
            <a:pPr algn="l"/>
            <a:r>
              <a:rPr lang="en-US" dirty="0" smtClean="0"/>
              <a:t>Unfamiliar Issues</a:t>
            </a:r>
            <a:endParaRPr lang="en-US" dirty="0"/>
          </a:p>
        </p:txBody>
      </p:sp>
      <p:sp>
        <p:nvSpPr>
          <p:cNvPr id="3" name="Content Placeholder 2"/>
          <p:cNvSpPr>
            <a:spLocks noGrp="1"/>
          </p:cNvSpPr>
          <p:nvPr>
            <p:ph idx="1"/>
          </p:nvPr>
        </p:nvSpPr>
        <p:spPr>
          <a:xfrm>
            <a:off x="457200" y="846668"/>
            <a:ext cx="8229600" cy="5279496"/>
          </a:xfrm>
        </p:spPr>
        <p:txBody>
          <a:bodyPr>
            <a:normAutofit fontScale="77500" lnSpcReduction="20000"/>
          </a:bodyPr>
          <a:lstStyle/>
          <a:p>
            <a:pPr lvl="0"/>
            <a:r>
              <a:rPr lang="en-US" dirty="0" smtClean="0"/>
              <a:t> </a:t>
            </a:r>
            <a:endParaRPr lang="en-US" dirty="0"/>
          </a:p>
          <a:p>
            <a:pPr lvl="1"/>
            <a:r>
              <a:rPr lang="en-US" dirty="0"/>
              <a:t>Relevance of University Education to National Development</a:t>
            </a:r>
          </a:p>
          <a:p>
            <a:pPr lvl="1"/>
            <a:r>
              <a:rPr lang="en-US" dirty="0"/>
              <a:t>Shifting of Basis of University Education from the era of ready-made job positions in government service and the private sector 	as was the practice in the 20</a:t>
            </a:r>
            <a:r>
              <a:rPr lang="en-US" baseline="30000" dirty="0"/>
              <a:t>th</a:t>
            </a:r>
            <a:r>
              <a:rPr lang="en-US" dirty="0"/>
              <a:t> Century.</a:t>
            </a:r>
          </a:p>
          <a:p>
            <a:pPr lvl="1"/>
            <a:r>
              <a:rPr lang="en-US" dirty="0"/>
              <a:t>Effort is being made on introducing Entrepreneurship to the curriculum; Academic planning will need to ensure development and actualization of effective curricula for this subject.</a:t>
            </a:r>
          </a:p>
          <a:p>
            <a:pPr lvl="1"/>
            <a:r>
              <a:rPr lang="en-US" dirty="0"/>
              <a:t>Rationalization of programs to ensure effective use of facilities and evolution of centers of excellence in subject areas and in the professions </a:t>
            </a:r>
          </a:p>
          <a:p>
            <a:pPr lvl="1"/>
            <a:r>
              <a:rPr lang="en-GB" dirty="0"/>
              <a:t>Coordinating University Research Effort to encourage multidisciplinary cooperation, publicising and commercialisation of Research Findings</a:t>
            </a:r>
            <a:endParaRPr lang="en-US" dirty="0"/>
          </a:p>
          <a:p>
            <a:pPr lvl="1"/>
            <a:r>
              <a:rPr lang="en-GB" dirty="0"/>
              <a:t> </a:t>
            </a:r>
            <a:r>
              <a:rPr lang="en-GB" dirty="0" smtClean="0"/>
              <a:t>Improving the ranking of Nigerian Universities</a:t>
            </a:r>
            <a:endParaRPr lang="en-US" dirty="0"/>
          </a:p>
          <a:p>
            <a:endParaRPr lang="en-US" dirty="0"/>
          </a:p>
        </p:txBody>
      </p:sp>
    </p:spTree>
    <p:extLst>
      <p:ext uri="{BB962C8B-B14F-4D97-AF65-F5344CB8AC3E}">
        <p14:creationId xmlns:p14="http://schemas.microsoft.com/office/powerpoint/2010/main" val="3879342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9695"/>
          </a:xfrm>
        </p:spPr>
        <p:txBody>
          <a:bodyPr>
            <a:normAutofit fontScale="90000"/>
          </a:bodyPr>
          <a:lstStyle/>
          <a:p>
            <a:r>
              <a:rPr lang="en-GB" b="1" i="1" dirty="0" smtClean="0"/>
              <a:t>	Recommendations</a:t>
            </a:r>
            <a:endParaRPr lang="en-US" dirty="0"/>
          </a:p>
        </p:txBody>
      </p:sp>
      <p:sp>
        <p:nvSpPr>
          <p:cNvPr id="3" name="Content Placeholder 2"/>
          <p:cNvSpPr>
            <a:spLocks noGrp="1"/>
          </p:cNvSpPr>
          <p:nvPr>
            <p:ph idx="1"/>
          </p:nvPr>
        </p:nvSpPr>
        <p:spPr>
          <a:xfrm>
            <a:off x="457200" y="910168"/>
            <a:ext cx="8229600" cy="5215996"/>
          </a:xfrm>
        </p:spPr>
        <p:txBody>
          <a:bodyPr>
            <a:normAutofit fontScale="25000" lnSpcReduction="20000"/>
          </a:bodyPr>
          <a:lstStyle/>
          <a:p>
            <a:pPr marL="0" indent="0">
              <a:buNone/>
            </a:pPr>
            <a:endParaRPr lang="en-US" i="1" dirty="0"/>
          </a:p>
          <a:p>
            <a:r>
              <a:rPr lang="en-GB" sz="8000" i="1" dirty="0"/>
              <a:t>Summary Of Issues Raised And Way Forward</a:t>
            </a:r>
            <a:endParaRPr lang="en-US" sz="8000" i="1" dirty="0"/>
          </a:p>
          <a:p>
            <a:r>
              <a:rPr lang="en-GB" sz="8000" i="1" dirty="0"/>
              <a:t>Many of the Emerging issues in the Academic Planning functions in the Nigerian University system are cross - cutting and they can be classified into familiar and unfamiliar issues</a:t>
            </a:r>
            <a:r>
              <a:rPr lang="en-GB" sz="8000" i="1" dirty="0" smtClean="0"/>
              <a:t>.</a:t>
            </a:r>
            <a:endParaRPr lang="en-US" sz="8000" i="1" dirty="0"/>
          </a:p>
          <a:p>
            <a:pPr marL="0" indent="0">
              <a:buNone/>
            </a:pPr>
            <a:r>
              <a:rPr lang="en-US" sz="8000" i="1" dirty="0" smtClean="0"/>
              <a:t>       </a:t>
            </a:r>
            <a:r>
              <a:rPr lang="en-US" sz="8000" i="1" dirty="0" smtClean="0"/>
              <a:t>Familiar Issues         </a:t>
            </a:r>
            <a:r>
              <a:rPr lang="en-US" sz="8000" i="1" dirty="0" smtClean="0"/>
              <a:t>             Way Forward</a:t>
            </a:r>
            <a:endParaRPr lang="en-US" sz="8000" i="1" dirty="0"/>
          </a:p>
          <a:p>
            <a:r>
              <a:rPr lang="en-US" sz="8000" i="1" dirty="0"/>
              <a:t>Academic Planning Functions</a:t>
            </a:r>
          </a:p>
          <a:p>
            <a:pPr marL="0" indent="0">
              <a:buNone/>
            </a:pPr>
            <a:r>
              <a:rPr lang="en-US" sz="8000" b="1" i="1" dirty="0">
                <a:solidFill>
                  <a:srgbClr val="FF0000"/>
                </a:solidFill>
              </a:rPr>
              <a:t>Ensure wider and comprehensive coverage of Academic functions beyond the Fire Brigade approach to Accreditation.</a:t>
            </a:r>
          </a:p>
          <a:p>
            <a:r>
              <a:rPr lang="en-US" sz="8000" i="1" dirty="0"/>
              <a:t>Curriculum Development</a:t>
            </a:r>
          </a:p>
          <a:p>
            <a:pPr marL="0" indent="0">
              <a:buNone/>
            </a:pPr>
            <a:r>
              <a:rPr lang="en-US" sz="8000" b="1" dirty="0">
                <a:solidFill>
                  <a:srgbClr val="FF0000"/>
                </a:solidFill>
              </a:rPr>
              <a:t>Development of Innovative Academic Programs in response to National Manpower Development both in the Public and Private sectors of the Country.</a:t>
            </a:r>
          </a:p>
          <a:p>
            <a:r>
              <a:rPr lang="en-US" sz="8000" i="1" dirty="0"/>
              <a:t>The variety and complexity of data required for and from Academic Planning</a:t>
            </a:r>
          </a:p>
          <a:p>
            <a:pPr marL="0" indent="0">
              <a:buNone/>
            </a:pPr>
            <a:r>
              <a:rPr lang="en-US" sz="8000" i="1" dirty="0">
                <a:solidFill>
                  <a:srgbClr val="FF0000"/>
                </a:solidFill>
              </a:rPr>
              <a:t>Acquisition of and Training in the application of innovative Skills, and Techniques Modern Standard Equipment and Tools </a:t>
            </a:r>
          </a:p>
          <a:p>
            <a:pPr marL="0" indent="0">
              <a:buNone/>
            </a:pPr>
            <a:r>
              <a:rPr lang="en-US" sz="8000" i="1" dirty="0"/>
              <a:t> </a:t>
            </a:r>
          </a:p>
          <a:p>
            <a:r>
              <a:rPr lang="en-US" i="1" dirty="0"/>
              <a:t> </a:t>
            </a:r>
          </a:p>
          <a:p>
            <a:endParaRPr lang="en-US" i="1" dirty="0"/>
          </a:p>
        </p:txBody>
      </p:sp>
    </p:spTree>
    <p:extLst>
      <p:ext uri="{BB962C8B-B14F-4D97-AF65-F5344CB8AC3E}">
        <p14:creationId xmlns:p14="http://schemas.microsoft.com/office/powerpoint/2010/main" val="1623646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9695"/>
          </a:xfrm>
        </p:spPr>
        <p:txBody>
          <a:bodyPr>
            <a:normAutofit fontScale="90000"/>
          </a:bodyPr>
          <a:lstStyle/>
          <a:p>
            <a:r>
              <a:rPr lang="en-US" dirty="0" err="1" smtClean="0"/>
              <a:t>Reccommendations</a:t>
            </a:r>
            <a:r>
              <a:rPr lang="en-US" dirty="0" smtClean="0"/>
              <a:t> Cont’d</a:t>
            </a:r>
            <a:endParaRPr lang="en-US" dirty="0"/>
          </a:p>
        </p:txBody>
      </p:sp>
      <p:sp>
        <p:nvSpPr>
          <p:cNvPr id="3" name="Content Placeholder 2"/>
          <p:cNvSpPr>
            <a:spLocks noGrp="1"/>
          </p:cNvSpPr>
          <p:nvPr>
            <p:ph idx="1"/>
          </p:nvPr>
        </p:nvSpPr>
        <p:spPr>
          <a:xfrm>
            <a:off x="457200" y="984250"/>
            <a:ext cx="8229600" cy="5141913"/>
          </a:xfrm>
        </p:spPr>
        <p:txBody>
          <a:bodyPr>
            <a:normAutofit fontScale="62500" lnSpcReduction="20000"/>
          </a:bodyPr>
          <a:lstStyle/>
          <a:p>
            <a:pPr marL="0" indent="0">
              <a:buNone/>
            </a:pPr>
            <a:r>
              <a:rPr lang="en-US" dirty="0" smtClean="0"/>
              <a:t>Frequent Changes in Academic Planning Leadership </a:t>
            </a:r>
          </a:p>
          <a:p>
            <a:pPr marL="0" indent="0">
              <a:buNone/>
            </a:pPr>
            <a:r>
              <a:rPr lang="en-GB" i="1" dirty="0" smtClean="0">
                <a:solidFill>
                  <a:srgbClr val="FF0000"/>
                </a:solidFill>
              </a:rPr>
              <a:t>	CODAPNU to facilitate development of suitable frameworks for Academic 	Planning functions and training for Academic planning teams in order to 	make it easy to fit into Academic Planning programs.</a:t>
            </a:r>
            <a:endParaRPr lang="en-US" i="1" dirty="0" smtClean="0">
              <a:solidFill>
                <a:srgbClr val="FF0000"/>
              </a:solidFill>
            </a:endParaRPr>
          </a:p>
          <a:p>
            <a:pPr marL="0" indent="0">
              <a:buNone/>
            </a:pPr>
            <a:r>
              <a:rPr lang="en-US" dirty="0" smtClean="0"/>
              <a:t>Improving Access to Education</a:t>
            </a:r>
          </a:p>
          <a:p>
            <a:pPr marL="0" indent="0">
              <a:buNone/>
            </a:pPr>
            <a:r>
              <a:rPr lang="en-US" dirty="0" smtClean="0">
                <a:solidFill>
                  <a:srgbClr val="FF0000"/>
                </a:solidFill>
              </a:rPr>
              <a:t>	Need to diversify University Admission Policy </a:t>
            </a:r>
          </a:p>
          <a:p>
            <a:pPr marL="0" indent="0">
              <a:buNone/>
            </a:pPr>
            <a:r>
              <a:rPr lang="en-US" dirty="0" smtClean="0">
                <a:solidFill>
                  <a:srgbClr val="FF0000"/>
                </a:solidFill>
              </a:rPr>
              <a:t>	Open and Distant learning has become useful avenues curriculum to 	accommodate this.</a:t>
            </a:r>
          </a:p>
          <a:p>
            <a:r>
              <a:rPr lang="en-US" dirty="0" smtClean="0"/>
              <a:t>B.  Unfamiliar Issues</a:t>
            </a:r>
          </a:p>
          <a:p>
            <a:pPr marL="0" indent="0">
              <a:buNone/>
            </a:pPr>
            <a:r>
              <a:rPr lang="en-US" dirty="0" smtClean="0"/>
              <a:t>Relevance of the various Academic programs/curricula to National development aspirations/efforts</a:t>
            </a:r>
          </a:p>
          <a:p>
            <a:pPr marL="0" indent="0">
              <a:buNone/>
            </a:pPr>
            <a:r>
              <a:rPr lang="en-US" dirty="0" smtClean="0"/>
              <a:t>	</a:t>
            </a:r>
            <a:r>
              <a:rPr lang="en-US" dirty="0" smtClean="0">
                <a:solidFill>
                  <a:srgbClr val="FF0000"/>
                </a:solidFill>
              </a:rPr>
              <a:t>Calling for constant review of manpower development programs and 	integrating such in the University Curriculum from time to time after 	necessary arrangements and consultations </a:t>
            </a:r>
          </a:p>
          <a:p>
            <a:pPr marL="0" indent="0">
              <a:buNone/>
            </a:pPr>
            <a:r>
              <a:rPr lang="en-US" dirty="0" smtClean="0"/>
              <a:t>Improving Industry –University Collaboration </a:t>
            </a:r>
          </a:p>
          <a:p>
            <a:pPr marL="0" indent="0">
              <a:buNone/>
            </a:pPr>
            <a:r>
              <a:rPr lang="en-GB" dirty="0" smtClean="0">
                <a:solidFill>
                  <a:srgbClr val="FF0000"/>
                </a:solidFill>
              </a:rPr>
              <a:t>	Coordinating University Research Effort to encourage multidisciplinary 	cooperation, publicising and commercialisation of Research Findings</a:t>
            </a:r>
            <a:endParaRPr lang="en-US" dirty="0" smtClean="0">
              <a:solidFill>
                <a:srgbClr val="FF0000"/>
              </a:solidFill>
            </a:endParaRPr>
          </a:p>
          <a:p>
            <a:pPr marL="0" indent="0">
              <a:buNone/>
            </a:pPr>
            <a:r>
              <a:rPr lang="en-US" dirty="0" smtClean="0"/>
              <a:t>Improving the University Ranking</a:t>
            </a:r>
          </a:p>
          <a:p>
            <a:endParaRPr lang="en-US" dirty="0"/>
          </a:p>
        </p:txBody>
      </p:sp>
    </p:spTree>
    <p:extLst>
      <p:ext uri="{BB962C8B-B14F-4D97-AF65-F5344CB8AC3E}">
        <p14:creationId xmlns:p14="http://schemas.microsoft.com/office/powerpoint/2010/main" val="2200858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sz="2800" b="1" i="1" dirty="0" smtClean="0"/>
              <a:t>6.	Conclusion</a:t>
            </a:r>
            <a:endParaRPr lang="en-US" sz="2800" dirty="0"/>
          </a:p>
        </p:txBody>
      </p:sp>
      <p:sp>
        <p:nvSpPr>
          <p:cNvPr id="3" name="Content Placeholder 2"/>
          <p:cNvSpPr>
            <a:spLocks noGrp="1"/>
          </p:cNvSpPr>
          <p:nvPr>
            <p:ph idx="1"/>
          </p:nvPr>
        </p:nvSpPr>
        <p:spPr>
          <a:xfrm>
            <a:off x="457200" y="910168"/>
            <a:ext cx="8229600" cy="5535082"/>
          </a:xfrm>
        </p:spPr>
        <p:txBody>
          <a:bodyPr>
            <a:normAutofit fontScale="77500" lnSpcReduction="20000"/>
          </a:bodyPr>
          <a:lstStyle/>
          <a:p>
            <a:pPr marL="0" indent="0">
              <a:buNone/>
            </a:pPr>
            <a:r>
              <a:rPr lang="en-US" dirty="0" smtClean="0"/>
              <a:t>Academic </a:t>
            </a:r>
            <a:r>
              <a:rPr lang="en-US" dirty="0"/>
              <a:t>Planning in the 21</a:t>
            </a:r>
            <a:r>
              <a:rPr lang="en-US" baseline="30000" dirty="0"/>
              <a:t>st</a:t>
            </a:r>
            <a:r>
              <a:rPr lang="en-US" dirty="0"/>
              <a:t> Century calls for </a:t>
            </a:r>
          </a:p>
          <a:p>
            <a:pPr lvl="0"/>
            <a:r>
              <a:rPr lang="en-US" dirty="0"/>
              <a:t>Concerted efforts in the application of modern Technology tools and techniques in the Academic Planning Process in order to meet with ever growing challenges due to diversity and multiplicity of academic programs and expectations of other units of the university from the academic planning unit.</a:t>
            </a:r>
          </a:p>
          <a:p>
            <a:pPr lvl="0"/>
            <a:r>
              <a:rPr lang="en-US" dirty="0"/>
              <a:t>Academic Planning to lead the way, </a:t>
            </a:r>
            <a:r>
              <a:rPr lang="en-US" dirty="0" smtClean="0"/>
              <a:t>in the  </a:t>
            </a:r>
            <a:r>
              <a:rPr lang="en-US" dirty="0"/>
              <a:t>collaboration with other arms of government and the society in carrying out pointed research to </a:t>
            </a:r>
            <a:r>
              <a:rPr lang="en-US" dirty="0" smtClean="0"/>
              <a:t>establish,  </a:t>
            </a:r>
            <a:r>
              <a:rPr lang="en-US" dirty="0"/>
              <a:t>bridge the gap between the industry expectation and the university</a:t>
            </a:r>
            <a:r>
              <a:rPr lang="en-US" dirty="0" smtClean="0"/>
              <a:t>.</a:t>
            </a:r>
          </a:p>
          <a:p>
            <a:pPr lvl="0"/>
            <a:r>
              <a:rPr lang="en-US" dirty="0" smtClean="0"/>
              <a:t> </a:t>
            </a:r>
            <a:r>
              <a:rPr lang="en-US" dirty="0"/>
              <a:t>Academic planning </a:t>
            </a:r>
            <a:r>
              <a:rPr lang="en-US" dirty="0" smtClean="0"/>
              <a:t>lead  </a:t>
            </a:r>
            <a:r>
              <a:rPr lang="en-US" dirty="0"/>
              <a:t>effect required changes in the curriculum to make university education more relevant to the national development</a:t>
            </a:r>
            <a:r>
              <a:rPr lang="en-US" dirty="0" smtClean="0"/>
              <a:t>.    </a:t>
            </a:r>
          </a:p>
          <a:p>
            <a:pPr marL="0" lvl="0" indent="0">
              <a:buNone/>
            </a:pPr>
            <a:r>
              <a:rPr lang="en-US" dirty="0" smtClean="0"/>
              <a:t>On </a:t>
            </a:r>
            <a:r>
              <a:rPr lang="en-US" dirty="0"/>
              <a:t>a regular and continuous </a:t>
            </a:r>
            <a:r>
              <a:rPr lang="en-US" dirty="0" smtClean="0"/>
              <a:t>basis</a:t>
            </a:r>
            <a:r>
              <a:rPr lang="en-US" dirty="0"/>
              <a:t> </a:t>
            </a:r>
            <a:r>
              <a:rPr lang="en-US" dirty="0" smtClean="0"/>
              <a:t> </a:t>
            </a:r>
            <a:r>
              <a:rPr lang="en-US" dirty="0"/>
              <a:t>e</a:t>
            </a:r>
            <a:r>
              <a:rPr lang="en-US" dirty="0" smtClean="0"/>
              <a:t>nsure  development programs</a:t>
            </a:r>
            <a:r>
              <a:rPr lang="en-US" dirty="0"/>
              <a:t>/ courses to meet future demands.</a:t>
            </a:r>
          </a:p>
          <a:p>
            <a:endParaRPr lang="en-US" dirty="0"/>
          </a:p>
        </p:txBody>
      </p:sp>
    </p:spTree>
    <p:extLst>
      <p:ext uri="{BB962C8B-B14F-4D97-AF65-F5344CB8AC3E}">
        <p14:creationId xmlns:p14="http://schemas.microsoft.com/office/powerpoint/2010/main" val="3135796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8529"/>
          </a:xfrm>
        </p:spPr>
        <p:txBody>
          <a:bodyPr>
            <a:normAutofit fontScale="90000"/>
          </a:bodyPr>
          <a:lstStyle/>
          <a:p>
            <a:pPr algn="l"/>
            <a:r>
              <a:rPr lang="en-US" sz="2800" dirty="0" smtClean="0"/>
              <a:t>References</a:t>
            </a:r>
            <a:endParaRPr lang="en-US" sz="2800" dirty="0"/>
          </a:p>
        </p:txBody>
      </p:sp>
      <p:sp>
        <p:nvSpPr>
          <p:cNvPr id="3" name="Content Placeholder 2"/>
          <p:cNvSpPr>
            <a:spLocks noGrp="1"/>
          </p:cNvSpPr>
          <p:nvPr>
            <p:ph idx="1"/>
          </p:nvPr>
        </p:nvSpPr>
        <p:spPr>
          <a:xfrm>
            <a:off x="457200" y="783167"/>
            <a:ext cx="8229600" cy="5704415"/>
          </a:xfrm>
        </p:spPr>
        <p:txBody>
          <a:bodyPr>
            <a:normAutofit fontScale="25000" lnSpcReduction="20000"/>
          </a:bodyPr>
          <a:lstStyle/>
          <a:p>
            <a:pPr marL="514350" lvl="0" indent="-514350">
              <a:buFont typeface="Wingdings" charset="2"/>
              <a:buAutoNum type="arabicPlain"/>
            </a:pPr>
            <a:r>
              <a:rPr lang="en-US" sz="7000" b="1" i="1" dirty="0" smtClean="0"/>
              <a:t>CODANU </a:t>
            </a:r>
            <a:r>
              <a:rPr lang="en-US" sz="7000" b="1" i="1" dirty="0"/>
              <a:t>Book  2012</a:t>
            </a:r>
            <a:r>
              <a:rPr lang="en-US" sz="7000" dirty="0"/>
              <a:t>: Practical Guide On Academic Planning in Nigerian Universities: A compendium of Academic Planning Tools ISBN -978-978-48753 -7-0 </a:t>
            </a:r>
          </a:p>
          <a:p>
            <a:pPr marL="514350" lvl="0" indent="-514350">
              <a:buFont typeface="Wingdings" charset="2"/>
              <a:buAutoNum type="arabicPlain"/>
            </a:pPr>
            <a:r>
              <a:rPr lang="en-US" sz="7000" b="1" i="1" dirty="0" err="1"/>
              <a:t>Megbo</a:t>
            </a:r>
            <a:r>
              <a:rPr lang="en-US" sz="7000" b="1" i="1" dirty="0"/>
              <a:t> &amp; </a:t>
            </a:r>
            <a:r>
              <a:rPr lang="en-US" sz="7000" b="1" i="1" dirty="0" err="1"/>
              <a:t>Danjuma</a:t>
            </a:r>
            <a:r>
              <a:rPr lang="en-US" sz="7000" dirty="0"/>
              <a:t> Challenge confronting the Academic Planning Unit in the improvement of Nigerian Universities International Journal of </a:t>
            </a:r>
            <a:r>
              <a:rPr lang="en-US" sz="7000" dirty="0" err="1"/>
              <a:t>Multidiscpilnary</a:t>
            </a:r>
            <a:r>
              <a:rPr lang="en-US" sz="7000" dirty="0"/>
              <a:t> Research and Development Volume 2Issue 9, Sep 2015 pp</a:t>
            </a:r>
            <a:r>
              <a:rPr lang="en-US" sz="7000" dirty="0" smtClean="0"/>
              <a:t>.</a:t>
            </a:r>
            <a:endParaRPr lang="en-US" sz="7000" dirty="0"/>
          </a:p>
          <a:p>
            <a:pPr marL="514350" lvl="0" indent="-514350">
              <a:buFont typeface="Wingdings" charset="2"/>
              <a:buAutoNum type="arabicPlain"/>
            </a:pPr>
            <a:r>
              <a:rPr lang="en-US" sz="7000" b="1" i="1" dirty="0" err="1"/>
              <a:t>Maharazu</a:t>
            </a:r>
            <a:r>
              <a:rPr lang="en-US" sz="7000" b="1" i="1" dirty="0"/>
              <a:t> &amp; </a:t>
            </a:r>
            <a:r>
              <a:rPr lang="en-US" sz="7000" b="1" i="1" dirty="0" err="1"/>
              <a:t>Nurudeen</a:t>
            </a:r>
            <a:r>
              <a:rPr lang="en-US" sz="7000" b="1" i="1" dirty="0"/>
              <a:t> 2012</a:t>
            </a:r>
            <a:r>
              <a:rPr lang="en-US" sz="7000" dirty="0"/>
              <a:t> Challenges of Academic Planning Codapnu Book Project 2012 pp. 189 </a:t>
            </a:r>
            <a:r>
              <a:rPr lang="en-US" sz="7000" dirty="0" smtClean="0"/>
              <a:t>to199</a:t>
            </a:r>
            <a:endParaRPr lang="en-US" sz="7000" dirty="0"/>
          </a:p>
          <a:p>
            <a:pPr marL="514350" lvl="0" indent="-514350">
              <a:buFont typeface="Wingdings" charset="2"/>
              <a:buAutoNum type="arabicPlain"/>
            </a:pPr>
            <a:r>
              <a:rPr lang="en-US" sz="7000" b="1" i="1" dirty="0" err="1"/>
              <a:t>Abdulrahman</a:t>
            </a:r>
            <a:r>
              <a:rPr lang="en-US" sz="7000" b="1" i="1" dirty="0"/>
              <a:t> Y </a:t>
            </a:r>
            <a:r>
              <a:rPr lang="en-US" sz="7000" b="1" i="1" dirty="0" err="1"/>
              <a:t>Maigida</a:t>
            </a:r>
            <a:r>
              <a:rPr lang="en-US" sz="7000" b="1" i="1" dirty="0"/>
              <a:t>  </a:t>
            </a:r>
            <a:r>
              <a:rPr lang="en-US" sz="7000" dirty="0"/>
              <a:t>Historical Development of Universities in Nigeria: Chronology and the Journey so Far. </a:t>
            </a:r>
            <a:r>
              <a:rPr lang="en-US" sz="7000" u="sng" dirty="0">
                <a:hlinkClick r:id="rId2"/>
              </a:rPr>
              <a:t>www.yusfmaigida.com.ng</a:t>
            </a:r>
            <a:r>
              <a:rPr lang="en-US" sz="7000" dirty="0"/>
              <a:t>. </a:t>
            </a:r>
          </a:p>
          <a:p>
            <a:pPr marL="514350" lvl="0" indent="-514350">
              <a:buFont typeface="Wingdings" charset="2"/>
              <a:buAutoNum type="arabicPlain"/>
            </a:pPr>
            <a:r>
              <a:rPr lang="en-US" sz="7000" dirty="0"/>
              <a:t> </a:t>
            </a:r>
            <a:r>
              <a:rPr lang="en-US" sz="7000" b="1" i="1" dirty="0" err="1"/>
              <a:t>Okon</a:t>
            </a:r>
            <a:r>
              <a:rPr lang="en-US" sz="7000" b="1" i="1" dirty="0"/>
              <a:t> E </a:t>
            </a:r>
            <a:r>
              <a:rPr lang="en-US" sz="7000" b="1" i="1" dirty="0" err="1"/>
              <a:t>Ekpo</a:t>
            </a:r>
            <a:r>
              <a:rPr lang="en-US" sz="7000" b="1" i="1" dirty="0"/>
              <a:t> (2006)</a:t>
            </a:r>
            <a:r>
              <a:rPr lang="en-US" sz="7000" dirty="0"/>
              <a:t> Institutional Objectives and the Pursuit of Higher Education in Nigeria Journal of Further and Higher Education Volume 25,1991 Issue 2. Pages 36 to 46</a:t>
            </a:r>
            <a:r>
              <a:rPr lang="en-US" sz="7000" dirty="0" smtClean="0"/>
              <a:t>.</a:t>
            </a:r>
            <a:endParaRPr lang="en-US" sz="7000" dirty="0"/>
          </a:p>
          <a:p>
            <a:pPr marL="514350" lvl="0" indent="-514350">
              <a:buFont typeface="Wingdings" charset="2"/>
              <a:buAutoNum type="arabicPlain"/>
            </a:pPr>
            <a:r>
              <a:rPr lang="en-GB" sz="7000" b="1" i="1" dirty="0" err="1"/>
              <a:t>Prof.</a:t>
            </a:r>
            <a:r>
              <a:rPr lang="en-GB" sz="7000" b="1" i="1" dirty="0"/>
              <a:t> </a:t>
            </a:r>
            <a:r>
              <a:rPr lang="en-GB" sz="7000" b="1" i="1" dirty="0" err="1"/>
              <a:t>Pai</a:t>
            </a:r>
            <a:r>
              <a:rPr lang="en-GB" sz="7000" b="1" i="1" dirty="0"/>
              <a:t> </a:t>
            </a:r>
            <a:r>
              <a:rPr lang="en-GB" sz="7000" b="1" i="1" dirty="0" err="1"/>
              <a:t>Obanya</a:t>
            </a:r>
            <a:r>
              <a:rPr lang="en-GB" sz="7000" b="1" i="1" dirty="0"/>
              <a:t> </a:t>
            </a:r>
            <a:r>
              <a:rPr lang="en-GB" sz="7000" dirty="0"/>
              <a:t> “Academic Curricula and Market Driven National Manpower Development  CODAPNU Conference 2012  </a:t>
            </a:r>
            <a:endParaRPr lang="en-US" sz="7000" dirty="0"/>
          </a:p>
          <a:p>
            <a:pPr marL="514350" lvl="0" indent="-514350">
              <a:buFont typeface="Wingdings" charset="2"/>
              <a:buAutoNum type="arabicPlain"/>
            </a:pPr>
            <a:r>
              <a:rPr lang="en-GB" sz="7000" b="1" i="1" dirty="0" err="1"/>
              <a:t>Prof.</a:t>
            </a:r>
            <a:r>
              <a:rPr lang="en-GB" sz="7000" b="1" i="1" dirty="0"/>
              <a:t> </a:t>
            </a:r>
            <a:r>
              <a:rPr lang="en-GB" sz="7000" b="1" i="1" dirty="0" err="1"/>
              <a:t>Idowu</a:t>
            </a:r>
            <a:r>
              <a:rPr lang="en-GB" sz="7000" b="1" i="1" dirty="0"/>
              <a:t> </a:t>
            </a:r>
            <a:r>
              <a:rPr lang="en-GB" sz="7000" b="1" i="1" dirty="0" err="1"/>
              <a:t>Awopetu</a:t>
            </a:r>
            <a:r>
              <a:rPr lang="en-GB" sz="7000" dirty="0"/>
              <a:t>  Funding the 21st Century Nigerian Universities Codapnu 2012 Conference </a:t>
            </a:r>
            <a:endParaRPr lang="en-US" sz="7000" dirty="0"/>
          </a:p>
          <a:p>
            <a:pPr marL="514350" lvl="0" indent="-514350">
              <a:buFont typeface="Wingdings" charset="2"/>
              <a:buAutoNum type="arabicPlain"/>
            </a:pPr>
            <a:r>
              <a:rPr lang="en-GB" sz="7000" b="1" i="1" dirty="0"/>
              <a:t>Professor Vincent Ado </a:t>
            </a:r>
            <a:r>
              <a:rPr lang="en-GB" sz="7000" b="1" i="1" dirty="0" err="1"/>
              <a:t>Tenebe</a:t>
            </a:r>
            <a:r>
              <a:rPr lang="en-GB" sz="7000" b="1" i="1" dirty="0"/>
              <a:t> </a:t>
            </a:r>
            <a:r>
              <a:rPr lang="en-GB" sz="7000" dirty="0"/>
              <a:t> ( Codapnu 2011 )“INCREASING ACCESS AND THE QUALITY OF UNIVERSITY EDUCATION IN NIGERIA” by</a:t>
            </a:r>
            <a:r>
              <a:rPr lang="en-GB" sz="7000" i="1" dirty="0"/>
              <a:t>, Vice Chancellor National Open University of Nigeria,</a:t>
            </a:r>
            <a:r>
              <a:rPr lang="en-GB" sz="7000" dirty="0"/>
              <a:t> Victoria Island Lagos.</a:t>
            </a:r>
            <a:r>
              <a:rPr lang="en-GB" sz="7000" i="1" dirty="0"/>
              <a:t> </a:t>
            </a:r>
            <a:endParaRPr lang="en-US" sz="7000" dirty="0"/>
          </a:p>
          <a:p>
            <a:pPr marL="514350" lvl="0" indent="-514350">
              <a:buFont typeface="Wingdings" charset="2"/>
              <a:buAutoNum type="arabicPlain"/>
            </a:pPr>
            <a:r>
              <a:rPr lang="en-GB" sz="7000" b="1" dirty="0"/>
              <a:t>Professor </a:t>
            </a:r>
            <a:r>
              <a:rPr lang="en-GB" sz="7000" b="1" dirty="0" err="1"/>
              <a:t>Aize</a:t>
            </a:r>
            <a:r>
              <a:rPr lang="en-GB" sz="7000" b="1" dirty="0"/>
              <a:t> I . </a:t>
            </a:r>
            <a:r>
              <a:rPr lang="en-GB" sz="7000" b="1" dirty="0" err="1"/>
              <a:t>Obayan</a:t>
            </a:r>
            <a:r>
              <a:rPr lang="en-GB" sz="7000" b="1" dirty="0"/>
              <a:t>,</a:t>
            </a:r>
            <a:r>
              <a:rPr lang="en-GB" sz="7000" dirty="0"/>
              <a:t>  (CODAPNU 2011) “A DEVELOPING NATION AND THE CHALLENGES OF ACCESS TO UNIVERSITY EDUCATION: THE NIGERIAN EXAMPLE” </a:t>
            </a:r>
            <a:r>
              <a:rPr lang="en-GB" sz="7000" i="1" dirty="0"/>
              <a:t>by Vice Chancellor Covenant University, </a:t>
            </a:r>
            <a:r>
              <a:rPr lang="en-GB" sz="7000" i="1" dirty="0" err="1"/>
              <a:t>Cannan</a:t>
            </a:r>
            <a:r>
              <a:rPr lang="en-GB" sz="7000" i="1" dirty="0"/>
              <a:t> land, Ota, Ogun State. </a:t>
            </a:r>
            <a:endParaRPr lang="en-US" sz="7000" dirty="0"/>
          </a:p>
          <a:p>
            <a:endParaRPr lang="en-US" dirty="0"/>
          </a:p>
        </p:txBody>
      </p:sp>
    </p:spTree>
    <p:extLst>
      <p:ext uri="{BB962C8B-B14F-4D97-AF65-F5344CB8AC3E}">
        <p14:creationId xmlns:p14="http://schemas.microsoft.com/office/powerpoint/2010/main" val="3790796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229600" cy="4688945"/>
          </a:xfrm>
        </p:spPr>
        <p:txBody>
          <a:bodyPr/>
          <a:lstStyle/>
          <a:p>
            <a:r>
              <a:rPr lang="en-US" dirty="0" smtClean="0"/>
              <a:t>Thank  You </a:t>
            </a:r>
            <a:br>
              <a:rPr lang="en-US" dirty="0" smtClean="0"/>
            </a:br>
            <a:r>
              <a:rPr lang="en-US" dirty="0" smtClean="0"/>
              <a:t>For your Attention</a:t>
            </a:r>
            <a:endParaRPr lang="en-US" dirty="0"/>
          </a:p>
        </p:txBody>
      </p:sp>
    </p:spTree>
    <p:extLst>
      <p:ext uri="{BB962C8B-B14F-4D97-AF65-F5344CB8AC3E}">
        <p14:creationId xmlns:p14="http://schemas.microsoft.com/office/powerpoint/2010/main" val="1698682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358717" cy="661449"/>
          </a:xfrm>
        </p:spPr>
        <p:txBody>
          <a:bodyPr>
            <a:normAutofit/>
          </a:bodyPr>
          <a:lstStyle/>
          <a:p>
            <a:r>
              <a:rPr lang="en-GB" sz="1800" b="1" dirty="0" smtClean="0"/>
              <a:t>ACADEMIC PLANNING IN THE 21</a:t>
            </a:r>
            <a:r>
              <a:rPr lang="en-GB" sz="1800" b="1" baseline="30000" dirty="0" smtClean="0"/>
              <a:t>ST</a:t>
            </a:r>
            <a:r>
              <a:rPr lang="en-GB" sz="1800" b="1" dirty="0" smtClean="0"/>
              <a:t> CENTURY: ISSUES AND THE WAY FORWARD</a:t>
            </a:r>
            <a:endParaRPr lang="en-US" sz="1800" dirty="0"/>
          </a:p>
        </p:txBody>
      </p:sp>
      <p:sp>
        <p:nvSpPr>
          <p:cNvPr id="3" name="Content Placeholder 2"/>
          <p:cNvSpPr>
            <a:spLocks noGrp="1"/>
          </p:cNvSpPr>
          <p:nvPr>
            <p:ph idx="1"/>
          </p:nvPr>
        </p:nvSpPr>
        <p:spPr>
          <a:xfrm>
            <a:off x="457200" y="890156"/>
            <a:ext cx="7620000" cy="5236007"/>
          </a:xfrm>
        </p:spPr>
        <p:txBody>
          <a:bodyPr>
            <a:normAutofit fontScale="85000" lnSpcReduction="10000"/>
          </a:bodyPr>
          <a:lstStyle/>
          <a:p>
            <a:pPr marL="0" indent="0">
              <a:buNone/>
            </a:pPr>
            <a:r>
              <a:rPr lang="en-GB" dirty="0" smtClean="0"/>
              <a:t>Protocols:</a:t>
            </a:r>
            <a:endParaRPr lang="en-US" dirty="0"/>
          </a:p>
          <a:p>
            <a:r>
              <a:rPr lang="en-GB" dirty="0"/>
              <a:t>Thank you </a:t>
            </a:r>
            <a:endParaRPr lang="en-GB" dirty="0" smtClean="0"/>
          </a:p>
          <a:p>
            <a:pPr marL="0" indent="0">
              <a:buNone/>
            </a:pPr>
            <a:r>
              <a:rPr lang="en-GB" dirty="0" smtClean="0"/>
              <a:t>	Inviting </a:t>
            </a:r>
            <a:r>
              <a:rPr lang="en-GB" dirty="0"/>
              <a:t>me to be a part of this conference and for the </a:t>
            </a:r>
            <a:r>
              <a:rPr lang="en-GB" dirty="0" smtClean="0"/>
              <a:t>	privilege </a:t>
            </a:r>
            <a:r>
              <a:rPr lang="en-GB" dirty="0"/>
              <a:t>of speaking to you on this topic</a:t>
            </a:r>
            <a:r>
              <a:rPr lang="en-GB" dirty="0" smtClean="0"/>
              <a:t>.</a:t>
            </a:r>
          </a:p>
          <a:p>
            <a:pPr marL="0" indent="0">
              <a:buNone/>
            </a:pPr>
            <a:r>
              <a:rPr lang="en-GB" dirty="0" smtClean="0"/>
              <a:t> 	The </a:t>
            </a:r>
            <a:r>
              <a:rPr lang="en-GB" dirty="0"/>
              <a:t>efforts and troubles taken to keep the CODAPNU </a:t>
            </a:r>
            <a:r>
              <a:rPr lang="en-GB" dirty="0" smtClean="0"/>
              <a:t>	flag </a:t>
            </a:r>
            <a:r>
              <a:rPr lang="en-GB" dirty="0"/>
              <a:t>flying. </a:t>
            </a:r>
            <a:endParaRPr lang="en-US" dirty="0"/>
          </a:p>
          <a:p>
            <a:r>
              <a:rPr lang="en-GB" dirty="0"/>
              <a:t>The Annual Conference and Training workshop </a:t>
            </a:r>
          </a:p>
          <a:p>
            <a:pPr marL="0" indent="0">
              <a:buNone/>
            </a:pPr>
            <a:r>
              <a:rPr lang="en-GB" dirty="0"/>
              <a:t>	</a:t>
            </a:r>
            <a:r>
              <a:rPr lang="en-GB" dirty="0" smtClean="0"/>
              <a:t>Good </a:t>
            </a:r>
            <a:r>
              <a:rPr lang="en-GB" dirty="0"/>
              <a:t>forum to learn about New Academic Planning </a:t>
            </a:r>
            <a:r>
              <a:rPr lang="en-GB" dirty="0" smtClean="0"/>
              <a:t>	Techniques </a:t>
            </a:r>
            <a:r>
              <a:rPr lang="en-GB" dirty="0"/>
              <a:t>and Planning Tools and </a:t>
            </a:r>
            <a:r>
              <a:rPr lang="en-GB" dirty="0" smtClean="0"/>
              <a:t> for </a:t>
            </a:r>
          </a:p>
          <a:p>
            <a:pPr marL="0" indent="0">
              <a:buNone/>
            </a:pPr>
            <a:r>
              <a:rPr lang="en-GB" dirty="0"/>
              <a:t>	</a:t>
            </a:r>
            <a:r>
              <a:rPr lang="en-GB" dirty="0" smtClean="0"/>
              <a:t>Networking</a:t>
            </a:r>
            <a:r>
              <a:rPr lang="en-GB" dirty="0"/>
              <a:t>, such that DAP’s across the country can relate </a:t>
            </a:r>
            <a:r>
              <a:rPr lang="en-GB" dirty="0" smtClean="0"/>
              <a:t>	with </a:t>
            </a:r>
            <a:r>
              <a:rPr lang="en-GB" dirty="0"/>
              <a:t>each other despite the autonomy of each University.</a:t>
            </a:r>
            <a:endParaRPr lang="en-US" dirty="0"/>
          </a:p>
          <a:p>
            <a:endParaRPr lang="en-US" dirty="0"/>
          </a:p>
        </p:txBody>
      </p:sp>
    </p:spTree>
    <p:extLst>
      <p:ext uri="{BB962C8B-B14F-4D97-AF65-F5344CB8AC3E}">
        <p14:creationId xmlns:p14="http://schemas.microsoft.com/office/powerpoint/2010/main" val="106020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8229600" cy="465667"/>
          </a:xfrm>
        </p:spPr>
        <p:txBody>
          <a:bodyPr>
            <a:normAutofit fontScale="90000"/>
          </a:bodyPr>
          <a:lstStyle/>
          <a:p>
            <a:pPr algn="l"/>
            <a:r>
              <a:rPr lang="en-GB" sz="3600" dirty="0" smtClean="0"/>
              <a:t>Scope Of Presentation</a:t>
            </a:r>
            <a:r>
              <a:rPr lang="en-US" sz="2400" dirty="0" smtClean="0"/>
              <a:t> </a:t>
            </a:r>
            <a:endParaRPr lang="en-US" sz="2400" dirty="0"/>
          </a:p>
        </p:txBody>
      </p:sp>
      <p:sp>
        <p:nvSpPr>
          <p:cNvPr id="3" name="Content Placeholder 2"/>
          <p:cNvSpPr>
            <a:spLocks noGrp="1"/>
          </p:cNvSpPr>
          <p:nvPr>
            <p:ph idx="1"/>
          </p:nvPr>
        </p:nvSpPr>
        <p:spPr>
          <a:xfrm>
            <a:off x="457200" y="857252"/>
            <a:ext cx="8229600" cy="5268912"/>
          </a:xfrm>
        </p:spPr>
        <p:txBody>
          <a:bodyPr>
            <a:normAutofit fontScale="77500" lnSpcReduction="20000"/>
          </a:bodyPr>
          <a:lstStyle/>
          <a:p>
            <a:pPr lvl="0"/>
            <a:r>
              <a:rPr lang="en-GB" sz="5200" dirty="0" smtClean="0"/>
              <a:t>Historical </a:t>
            </a:r>
            <a:r>
              <a:rPr lang="en-GB" sz="5200" dirty="0"/>
              <a:t>Developments of Universities in Nigeria.</a:t>
            </a:r>
            <a:endParaRPr lang="en-US" sz="5200" dirty="0"/>
          </a:p>
          <a:p>
            <a:pPr lvl="0"/>
            <a:r>
              <a:rPr lang="en-GB" sz="5200" dirty="0" smtClean="0"/>
              <a:t>Significance of </a:t>
            </a:r>
            <a:r>
              <a:rPr lang="en-GB" sz="5200" dirty="0"/>
              <a:t>Academic Planning</a:t>
            </a:r>
            <a:endParaRPr lang="en-US" sz="5200" dirty="0"/>
          </a:p>
          <a:p>
            <a:pPr lvl="0"/>
            <a:r>
              <a:rPr lang="en-GB" sz="5200" dirty="0" smtClean="0"/>
              <a:t>Challenges of    </a:t>
            </a:r>
            <a:r>
              <a:rPr lang="en-GB" sz="5200" dirty="0"/>
              <a:t>Academic Planning </a:t>
            </a:r>
            <a:endParaRPr lang="en-US" sz="5200" dirty="0"/>
          </a:p>
          <a:p>
            <a:pPr lvl="0"/>
            <a:r>
              <a:rPr lang="en-GB" sz="5200" dirty="0"/>
              <a:t>Challenges of the 21</a:t>
            </a:r>
            <a:r>
              <a:rPr lang="en-GB" sz="5200" baseline="30000" dirty="0"/>
              <a:t>st</a:t>
            </a:r>
            <a:r>
              <a:rPr lang="en-GB" sz="5200" dirty="0"/>
              <a:t> century</a:t>
            </a:r>
            <a:endParaRPr lang="en-US" sz="5200" dirty="0"/>
          </a:p>
          <a:p>
            <a:pPr lvl="0"/>
            <a:r>
              <a:rPr lang="en-GB" sz="5200" dirty="0"/>
              <a:t>Emerging familiar and unfamiliar issues</a:t>
            </a:r>
            <a:endParaRPr lang="en-US" sz="5200" dirty="0"/>
          </a:p>
          <a:p>
            <a:pPr lvl="0"/>
            <a:r>
              <a:rPr lang="en-GB" sz="5200" dirty="0"/>
              <a:t>Suggestions on Way forward </a:t>
            </a:r>
            <a:endParaRPr lang="en-US" sz="5200" dirty="0"/>
          </a:p>
          <a:p>
            <a:pPr lvl="0"/>
            <a:r>
              <a:rPr lang="en-GB" sz="5200" dirty="0"/>
              <a:t>Conclusion </a:t>
            </a:r>
            <a:endParaRPr lang="en-US" sz="5200" dirty="0"/>
          </a:p>
          <a:p>
            <a:endParaRPr lang="en-US" dirty="0"/>
          </a:p>
        </p:txBody>
      </p:sp>
    </p:spTree>
    <p:extLst>
      <p:ext uri="{BB962C8B-B14F-4D97-AF65-F5344CB8AC3E}">
        <p14:creationId xmlns:p14="http://schemas.microsoft.com/office/powerpoint/2010/main" val="2286748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9695"/>
          </a:xfrm>
        </p:spPr>
        <p:txBody>
          <a:bodyPr>
            <a:normAutofit fontScale="90000"/>
          </a:bodyPr>
          <a:lstStyle/>
          <a:p>
            <a:pPr algn="l"/>
            <a:r>
              <a:rPr lang="en-US" b="1" i="1" dirty="0" smtClean="0"/>
              <a:t>1.	Introduction</a:t>
            </a:r>
            <a:endParaRPr lang="en-US" dirty="0"/>
          </a:p>
        </p:txBody>
      </p:sp>
      <p:sp>
        <p:nvSpPr>
          <p:cNvPr id="3" name="Content Placeholder 2"/>
          <p:cNvSpPr>
            <a:spLocks noGrp="1"/>
          </p:cNvSpPr>
          <p:nvPr>
            <p:ph idx="1"/>
          </p:nvPr>
        </p:nvSpPr>
        <p:spPr>
          <a:xfrm>
            <a:off x="457200" y="993750"/>
            <a:ext cx="8229600" cy="5132414"/>
          </a:xfrm>
        </p:spPr>
        <p:txBody>
          <a:bodyPr>
            <a:normAutofit fontScale="25000" lnSpcReduction="20000"/>
          </a:bodyPr>
          <a:lstStyle/>
          <a:p>
            <a:pPr marL="0" indent="0">
              <a:buNone/>
            </a:pPr>
            <a:r>
              <a:rPr lang="en-US" sz="7200" dirty="0" smtClean="0"/>
              <a:t>The </a:t>
            </a:r>
            <a:r>
              <a:rPr lang="en-US" sz="7200" dirty="0"/>
              <a:t>Academic Brief  </a:t>
            </a:r>
            <a:r>
              <a:rPr lang="en-US" sz="7200" dirty="0" smtClean="0"/>
              <a:t> </a:t>
            </a:r>
            <a:r>
              <a:rPr lang="en-US" sz="7200" dirty="0"/>
              <a:t>University Law and the University Master Plan.  </a:t>
            </a:r>
            <a:endParaRPr lang="en-US" sz="7200" dirty="0" smtClean="0"/>
          </a:p>
          <a:p>
            <a:r>
              <a:rPr lang="en-US" sz="7200" dirty="0" smtClean="0"/>
              <a:t>Academic Brief ,   </a:t>
            </a:r>
            <a:r>
              <a:rPr lang="en-US" sz="7200" dirty="0"/>
              <a:t>the guide for the University Academic Planning</a:t>
            </a:r>
            <a:r>
              <a:rPr lang="en-US" sz="7200" dirty="0" smtClean="0"/>
              <a:t>.</a:t>
            </a:r>
          </a:p>
          <a:p>
            <a:r>
              <a:rPr lang="en-US" sz="7200" dirty="0" smtClean="0"/>
              <a:t> </a:t>
            </a:r>
            <a:r>
              <a:rPr lang="en-US" sz="7200" dirty="0"/>
              <a:t>The University Strategic Plan is expected to be revised along with the Academic Brief to reflect the Academic Development plan of the University. </a:t>
            </a:r>
            <a:endParaRPr lang="en-US" sz="7200" dirty="0" smtClean="0"/>
          </a:p>
          <a:p>
            <a:r>
              <a:rPr lang="en-US" sz="7200" dirty="0" smtClean="0">
                <a:solidFill>
                  <a:srgbClr val="FF0000"/>
                </a:solidFill>
              </a:rPr>
              <a:t>How  </a:t>
            </a:r>
            <a:r>
              <a:rPr lang="en-US" sz="7200" dirty="0">
                <a:solidFill>
                  <a:srgbClr val="FF0000"/>
                </a:solidFill>
              </a:rPr>
              <a:t>does Academic Planning keep up with this requirement?</a:t>
            </a:r>
          </a:p>
          <a:p>
            <a:r>
              <a:rPr lang="en-US" sz="7200" dirty="0" smtClean="0"/>
              <a:t>CODAPNU  </a:t>
            </a:r>
            <a:r>
              <a:rPr lang="en-US" sz="7200" dirty="0"/>
              <a:t>Conferences and Training workshops considered different subjects relating to the above topics</a:t>
            </a:r>
            <a:r>
              <a:rPr lang="en-US" sz="7200" dirty="0" smtClean="0"/>
              <a:t>.</a:t>
            </a:r>
          </a:p>
          <a:p>
            <a:pPr marL="0" indent="0">
              <a:buNone/>
            </a:pPr>
            <a:r>
              <a:rPr lang="en-US" sz="7200" dirty="0" smtClean="0"/>
              <a:t> </a:t>
            </a:r>
            <a:r>
              <a:rPr lang="en-US" sz="7200" dirty="0"/>
              <a:t>As far back as 2010, 2012, and 2014. These papers can be reproduced and made available to every member</a:t>
            </a:r>
            <a:r>
              <a:rPr lang="en-US" sz="7200" dirty="0" smtClean="0"/>
              <a:t>.</a:t>
            </a:r>
            <a:endParaRPr lang="en-US" sz="7200" dirty="0"/>
          </a:p>
          <a:p>
            <a:r>
              <a:rPr lang="en-US" sz="7200" dirty="0"/>
              <a:t>Academic </a:t>
            </a:r>
            <a:r>
              <a:rPr lang="en-US" sz="7200" dirty="0" smtClean="0"/>
              <a:t>Planning is a vital organ in a University system  </a:t>
            </a:r>
          </a:p>
          <a:p>
            <a:r>
              <a:rPr lang="en-US" sz="7200" dirty="0" smtClean="0"/>
              <a:t>role </a:t>
            </a:r>
            <a:r>
              <a:rPr lang="en-US" sz="7200" dirty="0"/>
              <a:t>of Academic Planning is constantly being marginalized, to the extent that changes in University Education does not keep up with changes in National Development Plans and the country is now faced with importing professionals from overseas while there is high level of unemployment locally. </a:t>
            </a:r>
          </a:p>
          <a:p>
            <a:r>
              <a:rPr lang="en-US" sz="7200" dirty="0"/>
              <a:t>The role of Academic Planning and Best practices have been presented, explained   and discussed by the previous speakers.  The   techniques required for effective academic planning functions are presented in the “CODAPNU BOOK,” The Practical Guide on Academic Planning in Nigeria Universities. [2012]. </a:t>
            </a:r>
            <a:endParaRPr lang="en-US" sz="5100" dirty="0"/>
          </a:p>
          <a:p>
            <a:pPr marL="0" indent="0">
              <a:buNone/>
            </a:pPr>
            <a:r>
              <a:rPr lang="en-US" sz="7200" dirty="0"/>
              <a:t>Discussion  </a:t>
            </a:r>
            <a:r>
              <a:rPr lang="en-US" sz="7200" dirty="0" smtClean="0"/>
              <a:t>will  </a:t>
            </a:r>
            <a:r>
              <a:rPr lang="en-US" sz="7200" dirty="0"/>
              <a:t>focus on some of the issues in the practice of academic planning. </a:t>
            </a:r>
            <a:endParaRPr lang="en-US" sz="7200" dirty="0" smtClean="0"/>
          </a:p>
          <a:p>
            <a:pPr marL="0" indent="0">
              <a:buNone/>
            </a:pPr>
            <a:r>
              <a:rPr lang="en-US" sz="7200" dirty="0" smtClean="0"/>
              <a:t>The </a:t>
            </a:r>
            <a:r>
              <a:rPr lang="en-US" sz="7200" dirty="0"/>
              <a:t>challenges of the 20th century are much different from the ones of the 21</a:t>
            </a:r>
            <a:r>
              <a:rPr lang="en-US" sz="7200" baseline="30000" dirty="0"/>
              <a:t>st</a:t>
            </a:r>
            <a:r>
              <a:rPr lang="en-US" sz="7200" dirty="0"/>
              <a:t> Century.  </a:t>
            </a:r>
            <a:endParaRPr lang="en-US" sz="7200" dirty="0" smtClean="0"/>
          </a:p>
          <a:p>
            <a:pPr marL="0" indent="0">
              <a:buNone/>
            </a:pPr>
            <a:r>
              <a:rPr lang="en-GB" sz="7200" dirty="0" smtClean="0"/>
              <a:t>The </a:t>
            </a:r>
            <a:r>
              <a:rPr lang="en-GB" sz="7200" dirty="0"/>
              <a:t>issues are cross cutting and also relating also to quality Assurance Initiatives </a:t>
            </a:r>
            <a:endParaRPr lang="en-US" sz="7200" dirty="0"/>
          </a:p>
        </p:txBody>
      </p:sp>
    </p:spTree>
    <p:extLst>
      <p:ext uri="{BB962C8B-B14F-4D97-AF65-F5344CB8AC3E}">
        <p14:creationId xmlns:p14="http://schemas.microsoft.com/office/powerpoint/2010/main" val="576185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7945"/>
          </a:xfrm>
        </p:spPr>
        <p:txBody>
          <a:bodyPr>
            <a:normAutofit fontScale="90000"/>
          </a:bodyPr>
          <a:lstStyle/>
          <a:p>
            <a:r>
              <a:rPr lang="en-US" dirty="0" smtClean="0"/>
              <a:t>INTRODUCTION  </a:t>
            </a:r>
            <a:r>
              <a:rPr lang="en-US" dirty="0" err="1" smtClean="0"/>
              <a:t>Contd</a:t>
            </a:r>
            <a:r>
              <a:rPr lang="en-US" dirty="0" smtClean="0"/>
              <a:t> </a:t>
            </a:r>
            <a:endParaRPr lang="en-US" dirty="0"/>
          </a:p>
        </p:txBody>
      </p:sp>
      <p:sp>
        <p:nvSpPr>
          <p:cNvPr id="3" name="Content Placeholder 2"/>
          <p:cNvSpPr>
            <a:spLocks noGrp="1"/>
          </p:cNvSpPr>
          <p:nvPr>
            <p:ph idx="1"/>
          </p:nvPr>
        </p:nvSpPr>
        <p:spPr>
          <a:xfrm>
            <a:off x="457200" y="1185334"/>
            <a:ext cx="8229600" cy="4940830"/>
          </a:xfrm>
        </p:spPr>
        <p:txBody>
          <a:bodyPr>
            <a:normAutofit fontScale="85000" lnSpcReduction="10000"/>
          </a:bodyPr>
          <a:lstStyle/>
          <a:p>
            <a:pPr marL="0" indent="0">
              <a:buNone/>
            </a:pPr>
            <a:r>
              <a:rPr lang="en-US" dirty="0" smtClean="0"/>
              <a:t>The role of Academic Planning and Best practices have been presented, explained   and discussed by the previous speakers.  The   techniques required for effective academic planning functions are presented in the “CODAPNU BOOK,” The Practical Guide on Academic Planning in Nigeria Universities. [2012]. </a:t>
            </a:r>
          </a:p>
          <a:p>
            <a:pPr marL="0" indent="0">
              <a:buNone/>
            </a:pPr>
            <a:r>
              <a:rPr lang="en-US" dirty="0" smtClean="0"/>
              <a:t>Discussion  will then focus on some of the issues in the practice of academic planning. </a:t>
            </a:r>
          </a:p>
          <a:p>
            <a:pPr marL="0" indent="0">
              <a:buNone/>
            </a:pPr>
            <a:r>
              <a:rPr lang="en-US" dirty="0" smtClean="0"/>
              <a:t>The challenges of the 20th century are much different from the ones of the 21</a:t>
            </a:r>
            <a:r>
              <a:rPr lang="en-US" baseline="30000" dirty="0" smtClean="0"/>
              <a:t>st</a:t>
            </a:r>
            <a:r>
              <a:rPr lang="en-US" dirty="0" smtClean="0"/>
              <a:t> Century.  </a:t>
            </a:r>
          </a:p>
          <a:p>
            <a:pPr marL="0" indent="0">
              <a:buNone/>
            </a:pPr>
            <a:r>
              <a:rPr lang="en-GB" dirty="0" smtClean="0"/>
              <a:t>The issues are cross cutting and also relating also to quality Assurance Initiatives </a:t>
            </a:r>
            <a:endParaRPr lang="en-US" dirty="0" smtClean="0"/>
          </a:p>
          <a:p>
            <a:endParaRPr lang="en-US" dirty="0"/>
          </a:p>
        </p:txBody>
      </p:sp>
    </p:spTree>
    <p:extLst>
      <p:ext uri="{BB962C8B-B14F-4D97-AF65-F5344CB8AC3E}">
        <p14:creationId xmlns:p14="http://schemas.microsoft.com/office/powerpoint/2010/main" val="3825183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4945"/>
          </a:xfrm>
        </p:spPr>
        <p:txBody>
          <a:bodyPr>
            <a:normAutofit fontScale="90000"/>
          </a:bodyPr>
          <a:lstStyle/>
          <a:p>
            <a:r>
              <a:rPr lang="en-GB" sz="2400" b="1" i="1" dirty="0" smtClean="0"/>
              <a:t>Reasons for </a:t>
            </a:r>
            <a:r>
              <a:rPr lang="en-GB" sz="2400" b="1" i="1" dirty="0" smtClean="0"/>
              <a:t>Development of Universities in Nigeria</a:t>
            </a:r>
            <a:r>
              <a:rPr lang="en-US" sz="2400" dirty="0" smtClean="0"/>
              <a:t/>
            </a:r>
            <a:br>
              <a:rPr lang="en-US" sz="2400" dirty="0" smtClean="0"/>
            </a:br>
            <a:endParaRPr lang="en-US" sz="2400" dirty="0"/>
          </a:p>
        </p:txBody>
      </p:sp>
      <p:sp>
        <p:nvSpPr>
          <p:cNvPr id="3" name="Content Placeholder 2"/>
          <p:cNvSpPr>
            <a:spLocks noGrp="1"/>
          </p:cNvSpPr>
          <p:nvPr>
            <p:ph idx="1"/>
          </p:nvPr>
        </p:nvSpPr>
        <p:spPr>
          <a:xfrm>
            <a:off x="457200" y="899583"/>
            <a:ext cx="8229600" cy="5503333"/>
          </a:xfrm>
        </p:spPr>
        <p:txBody>
          <a:bodyPr>
            <a:normAutofit fontScale="47500" lnSpcReduction="20000"/>
          </a:bodyPr>
          <a:lstStyle/>
          <a:p>
            <a:pPr marL="0" indent="0">
              <a:buNone/>
            </a:pPr>
            <a:r>
              <a:rPr lang="en-GB" dirty="0" smtClean="0"/>
              <a:t>A </a:t>
            </a:r>
            <a:r>
              <a:rPr lang="en-GB" dirty="0"/>
              <a:t>common feature in the Newspapers, around the period of Nigeria’s and several other African Countries Independence in 1960, was the number of high-level professionals </a:t>
            </a:r>
            <a:r>
              <a:rPr lang="en-GB" dirty="0" smtClean="0"/>
              <a:t>–</a:t>
            </a:r>
          </a:p>
          <a:p>
            <a:r>
              <a:rPr lang="en-GB" dirty="0" smtClean="0"/>
              <a:t> </a:t>
            </a:r>
            <a:r>
              <a:rPr lang="en-GB" dirty="0"/>
              <a:t>Engineers, Medical Doctors, Lawyers etc. the country had.  </a:t>
            </a:r>
            <a:endParaRPr lang="en-GB" dirty="0" smtClean="0"/>
          </a:p>
          <a:p>
            <a:pPr marL="0" indent="0">
              <a:buNone/>
            </a:pPr>
            <a:r>
              <a:rPr lang="en-GB" dirty="0" smtClean="0"/>
              <a:t> </a:t>
            </a:r>
            <a:r>
              <a:rPr lang="en-GB" dirty="0"/>
              <a:t>Independence  (or rather the </a:t>
            </a:r>
            <a:r>
              <a:rPr lang="en-GB" dirty="0" smtClean="0"/>
              <a:t>Emancipation)  was to accelerated </a:t>
            </a:r>
          </a:p>
          <a:p>
            <a:pPr marL="0" indent="0">
              <a:buNone/>
            </a:pPr>
            <a:r>
              <a:rPr lang="en-GB" dirty="0" smtClean="0"/>
              <a:t>high </a:t>
            </a:r>
            <a:r>
              <a:rPr lang="en-GB" dirty="0"/>
              <a:t>level manpower training to take over from the Colonial Masters </a:t>
            </a:r>
            <a:r>
              <a:rPr lang="en-GB" dirty="0" smtClean="0"/>
              <a:t>and</a:t>
            </a:r>
          </a:p>
          <a:p>
            <a:pPr marL="0" indent="0">
              <a:buNone/>
            </a:pPr>
            <a:r>
              <a:rPr lang="en-GB" dirty="0" smtClean="0"/>
              <a:t> </a:t>
            </a:r>
            <a:r>
              <a:rPr lang="en-GB" dirty="0"/>
              <a:t>lead the Country to Economic Social Development</a:t>
            </a:r>
            <a:endParaRPr lang="en-US" dirty="0"/>
          </a:p>
          <a:p>
            <a:pPr marL="0" indent="0">
              <a:buNone/>
            </a:pPr>
            <a:r>
              <a:rPr lang="en-GB" dirty="0"/>
              <a:t> </a:t>
            </a:r>
            <a:endParaRPr lang="en-US" dirty="0"/>
          </a:p>
          <a:p>
            <a:pPr marL="0" indent="0">
              <a:buNone/>
            </a:pPr>
            <a:r>
              <a:rPr lang="en-GB" dirty="0"/>
              <a:t> </a:t>
            </a:r>
            <a:r>
              <a:rPr lang="en-GB" dirty="0" smtClean="0"/>
              <a:t>, </a:t>
            </a:r>
            <a:r>
              <a:rPr lang="en-GB" dirty="0"/>
              <a:t>At Independence it was only University of Ibadan 1948, UNN 1960, ABU Zaria 1962, UNILAG 1962, University of Ife 1962, University of Benin 1970.  1975 to 1980 was the emergence of the second generation </a:t>
            </a:r>
            <a:r>
              <a:rPr lang="en-GB" dirty="0" err="1" smtClean="0"/>
              <a:t>Univelead</a:t>
            </a:r>
            <a:r>
              <a:rPr lang="en-GB" dirty="0" smtClean="0"/>
              <a:t> </a:t>
            </a:r>
            <a:r>
              <a:rPr lang="en-GB" dirty="0" err="1" smtClean="0"/>
              <a:t>rsities</a:t>
            </a:r>
            <a:r>
              <a:rPr lang="en-GB" dirty="0"/>
              <a:t>; these are </a:t>
            </a:r>
            <a:r>
              <a:rPr lang="en-GB" dirty="0" err="1"/>
              <a:t>Bayero</a:t>
            </a:r>
            <a:r>
              <a:rPr lang="en-GB" dirty="0"/>
              <a:t> University, Kano. </a:t>
            </a:r>
            <a:r>
              <a:rPr lang="en-GB" dirty="0" err="1"/>
              <a:t>Usman</a:t>
            </a:r>
            <a:r>
              <a:rPr lang="en-GB" dirty="0"/>
              <a:t> Dan </a:t>
            </a:r>
            <a:r>
              <a:rPr lang="en-GB" dirty="0" err="1"/>
              <a:t>Fodio</a:t>
            </a:r>
            <a:r>
              <a:rPr lang="en-GB" dirty="0"/>
              <a:t>, </a:t>
            </a:r>
            <a:r>
              <a:rPr lang="en-GB" dirty="0" err="1"/>
              <a:t>Sokoto</a:t>
            </a:r>
            <a:r>
              <a:rPr lang="en-GB" dirty="0"/>
              <a:t> and the Universities of Ilorin, </a:t>
            </a:r>
            <a:r>
              <a:rPr lang="en-GB" dirty="0" err="1"/>
              <a:t>Calabar</a:t>
            </a:r>
            <a:r>
              <a:rPr lang="en-GB" dirty="0"/>
              <a:t>, Port Harcourt, Maiduguri and Jos.  </a:t>
            </a:r>
            <a:endParaRPr lang="en-GB" dirty="0" smtClean="0"/>
          </a:p>
          <a:p>
            <a:pPr marL="0" indent="0">
              <a:buNone/>
            </a:pPr>
            <a:endParaRPr lang="en-GB" dirty="0"/>
          </a:p>
          <a:p>
            <a:pPr marL="0" indent="0">
              <a:buNone/>
            </a:pPr>
            <a:r>
              <a:rPr lang="en-GB" dirty="0" smtClean="0"/>
              <a:t> </a:t>
            </a:r>
            <a:r>
              <a:rPr lang="en-GB" dirty="0"/>
              <a:t>Presently, the country has about 165 Federal, State and Private owned Universities</a:t>
            </a:r>
            <a:r>
              <a:rPr lang="en-GB" dirty="0" smtClean="0"/>
              <a:t>.</a:t>
            </a:r>
          </a:p>
          <a:p>
            <a:pPr marL="0" indent="0">
              <a:buNone/>
            </a:pPr>
            <a:r>
              <a:rPr lang="en-GB" dirty="0" smtClean="0"/>
              <a:t> </a:t>
            </a:r>
            <a:r>
              <a:rPr lang="en-GB" dirty="0"/>
              <a:t>Consequently, the number of High Level Professionals produced in the Country has gone up tremendously </a:t>
            </a:r>
            <a:endParaRPr lang="en-GB" dirty="0" smtClean="0"/>
          </a:p>
          <a:p>
            <a:pPr marL="0" indent="0">
              <a:buNone/>
            </a:pPr>
            <a:endParaRPr lang="en-GB" dirty="0" smtClean="0"/>
          </a:p>
          <a:p>
            <a:pPr marL="0" indent="0">
              <a:buNone/>
            </a:pPr>
            <a:r>
              <a:rPr lang="en-GB" b="1" dirty="0" smtClean="0">
                <a:solidFill>
                  <a:srgbClr val="FF0000"/>
                </a:solidFill>
              </a:rPr>
              <a:t>The </a:t>
            </a:r>
            <a:r>
              <a:rPr lang="en-GB" b="1" dirty="0">
                <a:solidFill>
                  <a:srgbClr val="FF0000"/>
                </a:solidFill>
              </a:rPr>
              <a:t>major </a:t>
            </a:r>
            <a:r>
              <a:rPr lang="en-GB" b="1" dirty="0" smtClean="0">
                <a:solidFill>
                  <a:srgbClr val="FF0000"/>
                </a:solidFill>
              </a:rPr>
              <a:t> issues now is </a:t>
            </a:r>
            <a:r>
              <a:rPr lang="en-GB" b="1" dirty="0">
                <a:solidFill>
                  <a:srgbClr val="FF0000"/>
                </a:solidFill>
              </a:rPr>
              <a:t>how well has Nigeria fared with these </a:t>
            </a:r>
            <a:r>
              <a:rPr lang="en-GB" b="1" dirty="0" smtClean="0">
                <a:solidFill>
                  <a:srgbClr val="FF0000"/>
                </a:solidFill>
              </a:rPr>
              <a:t>Universities:</a:t>
            </a:r>
            <a:endParaRPr lang="en-US" b="1" dirty="0" smtClean="0">
              <a:solidFill>
                <a:srgbClr val="FF0000"/>
              </a:solidFill>
            </a:endParaRPr>
          </a:p>
          <a:p>
            <a:pPr marL="0" indent="0">
              <a:buNone/>
            </a:pPr>
            <a:r>
              <a:rPr lang="en-GB" dirty="0" smtClean="0"/>
              <a:t>In </a:t>
            </a:r>
            <a:r>
              <a:rPr lang="en-GB" dirty="0"/>
              <a:t>terms </a:t>
            </a:r>
            <a:r>
              <a:rPr lang="en-GB" dirty="0" smtClean="0"/>
              <a:t>of  </a:t>
            </a:r>
            <a:r>
              <a:rPr lang="en-GB" dirty="0"/>
              <a:t>Universities’ contributions to National Development.</a:t>
            </a:r>
            <a:endParaRPr lang="en-US" dirty="0"/>
          </a:p>
          <a:p>
            <a:pPr lvl="0"/>
            <a:r>
              <a:rPr lang="en-GB" dirty="0"/>
              <a:t>Rate of unemployment in the country is </a:t>
            </a:r>
            <a:r>
              <a:rPr lang="en-GB" dirty="0" smtClean="0"/>
              <a:t>high</a:t>
            </a:r>
          </a:p>
          <a:p>
            <a:pPr lvl="0"/>
            <a:r>
              <a:rPr lang="en-GB" dirty="0" smtClean="0"/>
              <a:t>Very  </a:t>
            </a:r>
            <a:r>
              <a:rPr lang="en-GB" dirty="0"/>
              <a:t>high level of Brain drain</a:t>
            </a:r>
            <a:endParaRPr lang="en-US" dirty="0"/>
          </a:p>
          <a:p>
            <a:pPr lvl="0"/>
            <a:r>
              <a:rPr lang="en-GB" dirty="0"/>
              <a:t>How has Nigeria used her University Education development, </a:t>
            </a:r>
            <a:r>
              <a:rPr lang="en-GB" b="1" dirty="0">
                <a:solidFill>
                  <a:srgbClr val="FF0000"/>
                </a:solidFill>
              </a:rPr>
              <a:t>after Independence</a:t>
            </a:r>
            <a:r>
              <a:rPr lang="en-GB" dirty="0"/>
              <a:t>, to progress its National development, </a:t>
            </a:r>
            <a:endParaRPr lang="en-GB" dirty="0" smtClean="0"/>
          </a:p>
          <a:p>
            <a:pPr marL="0" lvl="0" indent="0">
              <a:buNone/>
            </a:pPr>
            <a:r>
              <a:rPr lang="en-GB" dirty="0" smtClean="0"/>
              <a:t>compared </a:t>
            </a:r>
            <a:r>
              <a:rPr lang="en-GB" dirty="0"/>
              <a:t>with </a:t>
            </a:r>
            <a:r>
              <a:rPr lang="en-GB" dirty="0" smtClean="0"/>
              <a:t> </a:t>
            </a:r>
            <a:r>
              <a:rPr lang="en-GB" dirty="0"/>
              <a:t>developed and other developing Countries </a:t>
            </a:r>
            <a:endParaRPr lang="en-GB" dirty="0" smtClean="0"/>
          </a:p>
          <a:p>
            <a:pPr marL="0" lvl="0" indent="0">
              <a:buNone/>
            </a:pPr>
            <a:r>
              <a:rPr lang="en-GB" dirty="0" smtClean="0"/>
              <a:t>like </a:t>
            </a:r>
            <a:r>
              <a:rPr lang="en-GB" dirty="0"/>
              <a:t>Indonesia, Malaysia, Singapore or even India not to talk of Brazil and Mexico?</a:t>
            </a:r>
            <a:endParaRPr lang="en-US" dirty="0"/>
          </a:p>
          <a:p>
            <a:endParaRPr lang="en-US" dirty="0"/>
          </a:p>
        </p:txBody>
      </p:sp>
    </p:spTree>
    <p:extLst>
      <p:ext uri="{BB962C8B-B14F-4D97-AF65-F5344CB8AC3E}">
        <p14:creationId xmlns:p14="http://schemas.microsoft.com/office/powerpoint/2010/main" val="302415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GB" dirty="0"/>
              <a:t>The major issue here is how well do Nigerian Universities contribute to, or can be held responsible for the backward nature of Nigeria, when compared with the contribution of the universities from more advanced Countries to development A major area of concern is the curriculum and the effectiveness of the University Education. </a:t>
            </a:r>
            <a:endParaRPr lang="en-US" dirty="0"/>
          </a:p>
          <a:p>
            <a:r>
              <a:rPr lang="en-GB" b="1" i="1" dirty="0"/>
              <a:t> </a:t>
            </a:r>
            <a:endParaRPr lang="en-US" dirty="0"/>
          </a:p>
          <a:p>
            <a:r>
              <a:rPr lang="en-GB" dirty="0" err="1"/>
              <a:t>Okon</a:t>
            </a:r>
            <a:r>
              <a:rPr lang="en-GB" dirty="0"/>
              <a:t> </a:t>
            </a:r>
            <a:r>
              <a:rPr lang="en-GB" dirty="0" err="1"/>
              <a:t>Ekpo</a:t>
            </a:r>
            <a:r>
              <a:rPr lang="en-GB" dirty="0"/>
              <a:t> (2006) in his study revealed that </a:t>
            </a:r>
            <a:r>
              <a:rPr lang="en-US" dirty="0"/>
              <a:t>it is questionable whether the knowledge stored by Nigerian Universities is relevant to the development of the country and calls for more research in this regard. </a:t>
            </a:r>
          </a:p>
          <a:p>
            <a:r>
              <a:rPr lang="en-GB" i="1" dirty="0" err="1"/>
              <a:t>Maharazu</a:t>
            </a:r>
            <a:r>
              <a:rPr lang="en-GB" i="1" dirty="0"/>
              <a:t> &amp; </a:t>
            </a:r>
            <a:r>
              <a:rPr lang="en-GB" i="1" dirty="0" err="1"/>
              <a:t>Nurudeen</a:t>
            </a:r>
            <a:r>
              <a:rPr lang="en-GB" i="1" dirty="0"/>
              <a:t> </a:t>
            </a:r>
            <a:r>
              <a:rPr lang="en-GB" dirty="0"/>
              <a:t> (Codapnu Book 2012), on Challenges</a:t>
            </a:r>
            <a:r>
              <a:rPr lang="en-GB" b="1" dirty="0"/>
              <a:t> </a:t>
            </a:r>
            <a:r>
              <a:rPr lang="en-GB" dirty="0"/>
              <a:t>of Academic Planning cited several NUC memorandum issued in 2002 and 2004 on NUC effort on responding to National call for more relevant University curriculum.  Matching National needs with University admissions and University curricula. </a:t>
            </a:r>
            <a:endParaRPr lang="en-US" dirty="0"/>
          </a:p>
          <a:p>
            <a:r>
              <a:rPr lang="en-GB" dirty="0"/>
              <a:t> </a:t>
            </a:r>
            <a:endParaRPr lang="en-US" dirty="0"/>
          </a:p>
          <a:p>
            <a:r>
              <a:rPr lang="en-GB" dirty="0"/>
              <a:t>These show that some efforts have been made on improving on the relevance of university education to national development. It appears that more still needs to be done and academic planning will need to lead the research in this direction </a:t>
            </a:r>
            <a:endParaRPr lang="en-US" dirty="0"/>
          </a:p>
          <a:p>
            <a:endParaRPr lang="en-US" dirty="0"/>
          </a:p>
        </p:txBody>
      </p:sp>
    </p:spTree>
    <p:extLst>
      <p:ext uri="{BB962C8B-B14F-4D97-AF65-F5344CB8AC3E}">
        <p14:creationId xmlns:p14="http://schemas.microsoft.com/office/powerpoint/2010/main" val="1195273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6195"/>
          </a:xfrm>
        </p:spPr>
        <p:txBody>
          <a:bodyPr>
            <a:normAutofit/>
          </a:bodyPr>
          <a:lstStyle/>
          <a:p>
            <a:pPr algn="l"/>
            <a:r>
              <a:rPr lang="en-GB" sz="2000" b="1" i="1" dirty="0" smtClean="0"/>
              <a:t>The Significance of Academic Planning Process</a:t>
            </a:r>
            <a:endParaRPr lang="en-US" sz="2000" dirty="0"/>
          </a:p>
        </p:txBody>
      </p:sp>
      <p:sp>
        <p:nvSpPr>
          <p:cNvPr id="3" name="Content Placeholder 2"/>
          <p:cNvSpPr>
            <a:spLocks noGrp="1"/>
          </p:cNvSpPr>
          <p:nvPr>
            <p:ph idx="1"/>
          </p:nvPr>
        </p:nvSpPr>
        <p:spPr>
          <a:xfrm>
            <a:off x="457200" y="740834"/>
            <a:ext cx="8229600" cy="5385330"/>
          </a:xfrm>
        </p:spPr>
        <p:txBody>
          <a:bodyPr>
            <a:normAutofit fontScale="47500" lnSpcReduction="20000"/>
          </a:bodyPr>
          <a:lstStyle/>
          <a:p>
            <a:pPr marL="0" indent="0">
              <a:buNone/>
            </a:pPr>
            <a:r>
              <a:rPr lang="en-GB" dirty="0" smtClean="0"/>
              <a:t>Academic </a:t>
            </a:r>
            <a:r>
              <a:rPr lang="en-GB" dirty="0"/>
              <a:t>Planning can be considered to be the heart of the entire University, Ibrahim [2017] described Academic Planning as a vital organ in a University system, Major deficiencies or success of the University will depend on the calibre of its Academic Planning functions, including the Academic culture of the University – in terms of;</a:t>
            </a:r>
            <a:endParaRPr lang="en-US" dirty="0"/>
          </a:p>
          <a:p>
            <a:pPr lvl="0"/>
            <a:r>
              <a:rPr lang="en-GB" dirty="0"/>
              <a:t>Regularity of the University calendar</a:t>
            </a:r>
            <a:endParaRPr lang="en-US" dirty="0"/>
          </a:p>
          <a:p>
            <a:pPr lvl="0"/>
            <a:r>
              <a:rPr lang="en-GB" dirty="0"/>
              <a:t>Academic discipline</a:t>
            </a:r>
            <a:endParaRPr lang="en-US" dirty="0"/>
          </a:p>
          <a:p>
            <a:pPr lvl="0"/>
            <a:r>
              <a:rPr lang="en-GB" dirty="0"/>
              <a:t>Quality control</a:t>
            </a:r>
            <a:endParaRPr lang="en-US" dirty="0"/>
          </a:p>
          <a:p>
            <a:pPr lvl="0"/>
            <a:r>
              <a:rPr lang="en-GB" dirty="0"/>
              <a:t>Admissions and Staff Quality</a:t>
            </a:r>
            <a:endParaRPr lang="en-US" dirty="0"/>
          </a:p>
          <a:p>
            <a:pPr lvl="0"/>
            <a:r>
              <a:rPr lang="en-GB" dirty="0"/>
              <a:t>More importantly, Academic programs and the usefulness of the Curriculum to the society</a:t>
            </a:r>
            <a:r>
              <a:rPr lang="en-GB" dirty="0" smtClean="0"/>
              <a:t>.</a:t>
            </a:r>
            <a:endParaRPr lang="en-US" dirty="0"/>
          </a:p>
          <a:p>
            <a:pPr marL="0" indent="0">
              <a:buNone/>
            </a:pPr>
            <a:r>
              <a:rPr lang="en-GB" dirty="0" smtClean="0"/>
              <a:t>Commonly </a:t>
            </a:r>
            <a:r>
              <a:rPr lang="en-GB" dirty="0"/>
              <a:t>observed that Academic Planning Unit is currently been tied down and grossly carried away solely with Accreditation Exercises and few cases of Resource verification for New Programs</a:t>
            </a:r>
            <a:r>
              <a:rPr lang="en-GB" dirty="0" smtClean="0"/>
              <a:t>.</a:t>
            </a:r>
          </a:p>
          <a:p>
            <a:pPr marL="0" indent="0">
              <a:buNone/>
            </a:pPr>
            <a:r>
              <a:rPr lang="en-GB" dirty="0" smtClean="0"/>
              <a:t> </a:t>
            </a:r>
            <a:r>
              <a:rPr lang="en-GB" dirty="0"/>
              <a:t>even as such, ONLY GOD KNOWS how much manipulation is being done to </a:t>
            </a:r>
            <a:r>
              <a:rPr lang="en-GB" u="sng" dirty="0"/>
              <a:t>cover up</a:t>
            </a:r>
            <a:r>
              <a:rPr lang="en-GB" dirty="0"/>
              <a:t> the real situations to ensure high success rate of Accreditation</a:t>
            </a:r>
            <a:r>
              <a:rPr lang="en-GB" dirty="0" smtClean="0"/>
              <a:t>.</a:t>
            </a:r>
          </a:p>
          <a:p>
            <a:pPr marL="0" indent="0">
              <a:buNone/>
            </a:pPr>
            <a:endParaRPr lang="en-US" dirty="0"/>
          </a:p>
          <a:p>
            <a:pPr marL="0" indent="0">
              <a:buNone/>
            </a:pPr>
            <a:r>
              <a:rPr lang="en-GB" dirty="0" smtClean="0"/>
              <a:t>Unemployment </a:t>
            </a:r>
            <a:r>
              <a:rPr lang="en-GB" dirty="0"/>
              <a:t>rate is high, while the Country is busy exporting several of its high skilled professionals overseas, the Country is also busy importing professionals – mainly from China and European Countries</a:t>
            </a:r>
            <a:r>
              <a:rPr lang="en-GB" dirty="0" smtClean="0"/>
              <a:t>.</a:t>
            </a:r>
            <a:r>
              <a:rPr lang="en-GB" dirty="0"/>
              <a:t> Some other Issue of concern to Academic Planning are: </a:t>
            </a:r>
            <a:endParaRPr lang="en-US" dirty="0" smtClean="0"/>
          </a:p>
          <a:p>
            <a:endParaRPr lang="en-US" dirty="0"/>
          </a:p>
          <a:p>
            <a:r>
              <a:rPr lang="en-GB" dirty="0" smtClean="0"/>
              <a:t>Carrying </a:t>
            </a:r>
            <a:r>
              <a:rPr lang="en-GB" dirty="0"/>
              <a:t>Capacity and the Challenge of pressure of Access to University Education – Universities are under pressure to expand its admission quota, these have attendant consequences on Facilities, Staffing and Quality of lecture delivery.</a:t>
            </a:r>
            <a:endParaRPr lang="en-US" dirty="0"/>
          </a:p>
          <a:p>
            <a:pPr lvl="1"/>
            <a:r>
              <a:rPr lang="en-GB" dirty="0"/>
              <a:t>Political Factors due to uncertainties beyond the control of Academic planning long strike actions</a:t>
            </a:r>
            <a:endParaRPr lang="en-US" dirty="0"/>
          </a:p>
          <a:p>
            <a:endParaRPr lang="en-US" dirty="0"/>
          </a:p>
          <a:p>
            <a:pPr marL="0" indent="0">
              <a:buNone/>
            </a:pPr>
            <a:r>
              <a:rPr lang="en-GB" b="1" dirty="0" smtClean="0">
                <a:solidFill>
                  <a:srgbClr val="FF0000"/>
                </a:solidFill>
              </a:rPr>
              <a:t>Academic planning in the 21</a:t>
            </a:r>
            <a:r>
              <a:rPr lang="en-GB" b="1" baseline="30000" dirty="0" smtClean="0">
                <a:solidFill>
                  <a:srgbClr val="FF0000"/>
                </a:solidFill>
              </a:rPr>
              <a:t>st</a:t>
            </a:r>
            <a:r>
              <a:rPr lang="en-GB" b="1" dirty="0" smtClean="0">
                <a:solidFill>
                  <a:srgbClr val="FF0000"/>
                </a:solidFill>
              </a:rPr>
              <a:t> century will require much more if our Universities are to continue to </a:t>
            </a:r>
            <a:r>
              <a:rPr lang="en-GB" b="1" i="1" u="sng" dirty="0" smtClean="0">
                <a:solidFill>
                  <a:srgbClr val="FF0000"/>
                </a:solidFill>
              </a:rPr>
              <a:t>remain relevant</a:t>
            </a:r>
            <a:r>
              <a:rPr lang="en-GB" b="1" dirty="0" smtClean="0">
                <a:solidFill>
                  <a:srgbClr val="FF0000"/>
                </a:solidFill>
              </a:rPr>
              <a:t>.</a:t>
            </a:r>
            <a:endParaRPr lang="en-US" b="1" dirty="0">
              <a:solidFill>
                <a:srgbClr val="FF0000"/>
              </a:solidFill>
            </a:endParaRPr>
          </a:p>
        </p:txBody>
      </p:sp>
    </p:spTree>
    <p:extLst>
      <p:ext uri="{BB962C8B-B14F-4D97-AF65-F5344CB8AC3E}">
        <p14:creationId xmlns:p14="http://schemas.microsoft.com/office/powerpoint/2010/main" val="1776036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6779"/>
          </a:xfrm>
        </p:spPr>
        <p:txBody>
          <a:bodyPr>
            <a:normAutofit/>
          </a:bodyPr>
          <a:lstStyle/>
          <a:p>
            <a:pPr algn="l"/>
            <a:r>
              <a:rPr lang="en-GB" sz="2000" b="1" i="1" dirty="0" smtClean="0"/>
              <a:t>Challenges of the 21</a:t>
            </a:r>
            <a:r>
              <a:rPr lang="en-GB" sz="2000" b="1" i="1" baseline="30000" dirty="0" smtClean="0"/>
              <a:t>st</a:t>
            </a:r>
            <a:r>
              <a:rPr lang="en-GB" sz="2000" b="1" i="1" dirty="0" smtClean="0"/>
              <a:t> Century</a:t>
            </a:r>
            <a:endParaRPr lang="en-US" sz="2000" dirty="0"/>
          </a:p>
        </p:txBody>
      </p:sp>
      <p:sp>
        <p:nvSpPr>
          <p:cNvPr id="3" name="Content Placeholder 2"/>
          <p:cNvSpPr>
            <a:spLocks noGrp="1"/>
          </p:cNvSpPr>
          <p:nvPr>
            <p:ph idx="1"/>
          </p:nvPr>
        </p:nvSpPr>
        <p:spPr>
          <a:xfrm>
            <a:off x="457200" y="836084"/>
            <a:ext cx="8229600" cy="5290080"/>
          </a:xfrm>
        </p:spPr>
        <p:txBody>
          <a:bodyPr>
            <a:normAutofit fontScale="25000" lnSpcReduction="20000"/>
          </a:bodyPr>
          <a:lstStyle/>
          <a:p>
            <a:pPr marL="0" indent="0">
              <a:buNone/>
            </a:pPr>
            <a:endParaRPr lang="en-US" dirty="0"/>
          </a:p>
          <a:p>
            <a:r>
              <a:rPr lang="en-GB" sz="7200" dirty="0" smtClean="0"/>
              <a:t>The </a:t>
            </a:r>
            <a:r>
              <a:rPr lang="en-GB" sz="7200" dirty="0"/>
              <a:t>major challenge of the 21</a:t>
            </a:r>
            <a:r>
              <a:rPr lang="en-GB" sz="7200" baseline="30000" dirty="0"/>
              <a:t>st</a:t>
            </a:r>
            <a:r>
              <a:rPr lang="en-GB" sz="7200" dirty="0"/>
              <a:t> century is Technology! Technology!! and wide Application of Technology in all aspects of our life and National Development.  Academic planning is not in any way an exception</a:t>
            </a:r>
            <a:r>
              <a:rPr lang="en-GB" sz="7200" dirty="0" smtClean="0"/>
              <a:t>.</a:t>
            </a:r>
            <a:endParaRPr lang="en-US" sz="7200" dirty="0"/>
          </a:p>
          <a:p>
            <a:r>
              <a:rPr lang="en-GB" sz="7200" dirty="0" smtClean="0"/>
              <a:t>what </a:t>
            </a:r>
            <a:r>
              <a:rPr lang="en-GB" sz="7200" dirty="0"/>
              <a:t>is the purpose of Education? </a:t>
            </a:r>
            <a:endParaRPr lang="en-GB" sz="7200" dirty="0" smtClean="0"/>
          </a:p>
          <a:p>
            <a:pPr marL="0" indent="0">
              <a:buNone/>
            </a:pPr>
            <a:r>
              <a:rPr lang="en-GB" sz="7200" dirty="0" smtClean="0"/>
              <a:t>Initially Education </a:t>
            </a:r>
            <a:r>
              <a:rPr lang="en-GB" sz="7200" dirty="0"/>
              <a:t>was seen as </a:t>
            </a:r>
            <a:r>
              <a:rPr lang="en-GB" sz="7200" dirty="0" smtClean="0"/>
              <a:t>of </a:t>
            </a:r>
            <a:r>
              <a:rPr lang="en-GB" sz="7200" dirty="0"/>
              <a:t>obtaining a </a:t>
            </a:r>
            <a:r>
              <a:rPr lang="en-GB" sz="7200" u="sng" dirty="0"/>
              <a:t>meal ticket. </a:t>
            </a:r>
            <a:r>
              <a:rPr lang="en-GB" sz="7200" dirty="0" smtClean="0"/>
              <a:t>Job placement  assured  </a:t>
            </a:r>
            <a:r>
              <a:rPr lang="en-GB" sz="7200" dirty="0"/>
              <a:t>in Public service and in Private companies, </a:t>
            </a:r>
            <a:endParaRPr lang="en-GB" sz="7200" dirty="0" smtClean="0"/>
          </a:p>
          <a:p>
            <a:pPr marL="0" indent="0">
              <a:buNone/>
            </a:pPr>
            <a:r>
              <a:rPr lang="en-GB" sz="7200" dirty="0" smtClean="0"/>
              <a:t>This </a:t>
            </a:r>
            <a:r>
              <a:rPr lang="en-GB" sz="7200" dirty="0"/>
              <a:t>is no longer the case. The swansong now is Entrepreneurship; it is not  easy to judge the effectiveness of current efforts on this methods. </a:t>
            </a:r>
            <a:endParaRPr lang="en-US" sz="7200" dirty="0"/>
          </a:p>
          <a:p>
            <a:pPr marL="0" indent="0">
              <a:buNone/>
            </a:pPr>
            <a:r>
              <a:rPr lang="en-GB" sz="7200" b="1" dirty="0">
                <a:solidFill>
                  <a:srgbClr val="FF0000"/>
                </a:solidFill>
              </a:rPr>
              <a:t>Generally, the basis or reasons for Education is changing fast</a:t>
            </a:r>
            <a:r>
              <a:rPr lang="en-GB" sz="7200" dirty="0"/>
              <a:t>, </a:t>
            </a:r>
            <a:endParaRPr lang="en-GB" sz="7200" dirty="0" smtClean="0"/>
          </a:p>
          <a:p>
            <a:pPr marL="0" indent="0">
              <a:buNone/>
            </a:pPr>
            <a:r>
              <a:rPr lang="en-GB" sz="7200" dirty="0" smtClean="0"/>
              <a:t>Need to </a:t>
            </a:r>
            <a:r>
              <a:rPr lang="en-GB" sz="7200" dirty="0"/>
              <a:t>project into the future. </a:t>
            </a:r>
            <a:r>
              <a:rPr lang="en-GB" sz="7200" dirty="0" err="1"/>
              <a:t>Prof.</a:t>
            </a:r>
            <a:r>
              <a:rPr lang="en-GB" sz="7200" dirty="0"/>
              <a:t> </a:t>
            </a:r>
            <a:r>
              <a:rPr lang="en-GB" sz="7200" dirty="0" err="1"/>
              <a:t>Obayan</a:t>
            </a:r>
            <a:r>
              <a:rPr lang="en-GB" sz="7200" dirty="0"/>
              <a:t>, 2012 </a:t>
            </a:r>
            <a:r>
              <a:rPr lang="en-GB" sz="7200" dirty="0" smtClean="0"/>
              <a:t>CODAPNU, </a:t>
            </a:r>
            <a:r>
              <a:rPr lang="en-GB" sz="7200" dirty="0"/>
              <a:t>suggested methods of developing suitable curricula for 5 or 10 years ahead</a:t>
            </a:r>
            <a:r>
              <a:rPr lang="en-GB" sz="7200" dirty="0" smtClean="0"/>
              <a:t>.</a:t>
            </a:r>
            <a:endParaRPr lang="en-US" sz="7200" dirty="0"/>
          </a:p>
          <a:p>
            <a:r>
              <a:rPr lang="en-GB" sz="7200" dirty="0"/>
              <a:t>Issue of Inadequate Funding of University Education</a:t>
            </a:r>
            <a:endParaRPr lang="en-US" sz="7200" dirty="0"/>
          </a:p>
          <a:p>
            <a:pPr marL="0" indent="0">
              <a:buNone/>
            </a:pPr>
            <a:r>
              <a:rPr lang="en-GB" sz="7200" dirty="0"/>
              <a:t>The funding of education generally in Nigeria is low, lagging behind the UN recommended level of the National budget. Allocation to university education is no exception and it is a major challenge for the Academic Planning. The TETFUND intervention also favours physical development </a:t>
            </a:r>
            <a:endParaRPr lang="en-US" sz="7200" dirty="0"/>
          </a:p>
          <a:p>
            <a:r>
              <a:rPr lang="en-GB" sz="7200" dirty="0"/>
              <a:t>Traditionally, the University budget and allocation is done in conjunction with the Vice Chancellor, Bursary, DPP&amp;W and Academic planning</a:t>
            </a:r>
            <a:r>
              <a:rPr lang="en-GB" sz="7200" dirty="0" smtClean="0"/>
              <a:t>.</a:t>
            </a:r>
          </a:p>
          <a:p>
            <a:r>
              <a:rPr lang="en-GB" sz="7200" dirty="0" smtClean="0"/>
              <a:t> </a:t>
            </a:r>
            <a:r>
              <a:rPr lang="en-GB" sz="7200" dirty="0"/>
              <a:t>But in recent times, due to great emphasis on Infrastructures, Academic Planning is </a:t>
            </a:r>
            <a:r>
              <a:rPr lang="en-GB" sz="7200" dirty="0" smtClean="0"/>
              <a:t>side-lined </a:t>
            </a:r>
            <a:r>
              <a:rPr lang="en-GB" sz="7200" dirty="0"/>
              <a:t>in favour of Infrastructure development</a:t>
            </a:r>
            <a:r>
              <a:rPr lang="en-GB" sz="7200" dirty="0" smtClean="0"/>
              <a:t>.</a:t>
            </a:r>
            <a:r>
              <a:rPr lang="en-GB" sz="7200" dirty="0"/>
              <a:t> </a:t>
            </a:r>
            <a:endParaRPr lang="en-US" sz="7200" dirty="0"/>
          </a:p>
          <a:p>
            <a:endParaRPr lang="en-US" dirty="0"/>
          </a:p>
        </p:txBody>
      </p:sp>
    </p:spTree>
    <p:extLst>
      <p:ext uri="{BB962C8B-B14F-4D97-AF65-F5344CB8AC3E}">
        <p14:creationId xmlns:p14="http://schemas.microsoft.com/office/powerpoint/2010/main" val="1373150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503</TotalTime>
  <Words>1655</Words>
  <Application>Microsoft Macintosh PowerPoint</Application>
  <PresentationFormat>On-screen Show (4:3)</PresentationFormat>
  <Paragraphs>160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2018   CODAPNU CONFERENCE AND TRAINING WORKSHOP NATIONAL UNIVERSITIES COMMISSION, (NUC) ABUJA</vt:lpstr>
      <vt:lpstr>ACADEMIC PLANNING IN THE 21ST CENTURY: ISSUES AND THE WAY FORWARD</vt:lpstr>
      <vt:lpstr>Scope Of Presentation </vt:lpstr>
      <vt:lpstr>1. Introduction</vt:lpstr>
      <vt:lpstr>INTRODUCTION  Contd </vt:lpstr>
      <vt:lpstr>Reasons for Development of Universities in Nigeria </vt:lpstr>
      <vt:lpstr>PowerPoint Presentation</vt:lpstr>
      <vt:lpstr>The Significance of Academic Planning Process</vt:lpstr>
      <vt:lpstr>Challenges of the 21st Century</vt:lpstr>
      <vt:lpstr>Cont’d </vt:lpstr>
      <vt:lpstr>Unfamiliar Issues</vt:lpstr>
      <vt:lpstr> Recommendations</vt:lpstr>
      <vt:lpstr>Reccommendations Cont’d</vt:lpstr>
      <vt:lpstr>6. Conclusion</vt:lpstr>
      <vt:lpstr>References</vt:lpstr>
      <vt:lpstr>Thank  You  For your Attention</vt:lpstr>
    </vt:vector>
  </TitlesOfParts>
  <Company>Stralink Consulting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CODAPNU CONFERENCE AND TRAINING WORKSHOP NATIONAL UNIVERSITIES COMMISSION, (NUC) ABUJA </dc:title>
  <dc:creator>Akin Adeoye</dc:creator>
  <cp:lastModifiedBy>Akin Adeoye</cp:lastModifiedBy>
  <cp:revision>17</cp:revision>
  <dcterms:created xsi:type="dcterms:W3CDTF">2018-10-15T23:25:12Z</dcterms:created>
  <dcterms:modified xsi:type="dcterms:W3CDTF">2018-10-16T07:48:16Z</dcterms:modified>
</cp:coreProperties>
</file>